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3CD06114-8CB5-4FFD-97F5-D3C18F620033}">
  <a:tblStyle styleId="{3CD06114-8CB5-4FFD-97F5-D3C18F620033}" styleName="Table_0">
    <a:wholeTbl>
      <a:tcTxStyle>
        <a:font>
          <a:latin typeface="Arial"/>
          <a:ea typeface="Arial"/>
          <a:cs typeface="Arial"/>
        </a:font>
        <a:srgbClr val="000000"/>
      </a:tcTxStyle>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Shape 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9" name="Shape 5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rPr lang="en"/>
              <a:t>After the video -- share ideas. </a:t>
            </a:r>
            <a:r>
              <a:rPr b="1" lang="en"/>
              <a:t> Formative Assessment:</a:t>
            </a:r>
            <a:r>
              <a:rPr lang="en"/>
              <a:t>  Students can add to their word webs for more complete understanding.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3" name="Shape 7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3" name="Shape 9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wrap="square" tIns="91425"/>
          <a:lstStyle>
            <a:lvl1pPr lvl="0" algn="ctr">
              <a:spcBef>
                <a:spcPts val="0"/>
              </a:spcBef>
              <a:buSzPts val="5200"/>
              <a:buNone/>
              <a:defRPr sz="5200"/>
            </a:lvl1pPr>
            <a:lvl2pPr lvl="1" algn="ctr">
              <a:spcBef>
                <a:spcPts val="0"/>
              </a:spcBef>
              <a:buSzPts val="5200"/>
              <a:buNone/>
              <a:defRPr sz="5200"/>
            </a:lvl2pPr>
            <a:lvl3pPr lvl="2" algn="ctr">
              <a:spcBef>
                <a:spcPts val="0"/>
              </a:spcBef>
              <a:buSzPts val="5200"/>
              <a:buNone/>
              <a:defRPr sz="5200"/>
            </a:lvl3pPr>
            <a:lvl4pPr lvl="3" algn="ctr">
              <a:spcBef>
                <a:spcPts val="0"/>
              </a:spcBef>
              <a:buSzPts val="5200"/>
              <a:buNone/>
              <a:defRPr sz="5200"/>
            </a:lvl4pPr>
            <a:lvl5pPr lvl="4" algn="ctr">
              <a:spcBef>
                <a:spcPts val="0"/>
              </a:spcBef>
              <a:buSzPts val="5200"/>
              <a:buNone/>
              <a:defRPr sz="5200"/>
            </a:lvl5pPr>
            <a:lvl6pPr lvl="5" algn="ctr">
              <a:spcBef>
                <a:spcPts val="0"/>
              </a:spcBef>
              <a:buSzPts val="5200"/>
              <a:buNone/>
              <a:defRPr sz="5200"/>
            </a:lvl6pPr>
            <a:lvl7pPr lvl="6" algn="ctr">
              <a:spcBef>
                <a:spcPts val="0"/>
              </a:spcBef>
              <a:buSzPts val="5200"/>
              <a:buNone/>
              <a:defRPr sz="5200"/>
            </a:lvl7pPr>
            <a:lvl8pPr lvl="7" algn="ctr">
              <a:spcBef>
                <a:spcPts val="0"/>
              </a:spcBef>
              <a:buSzPts val="5200"/>
              <a:buNone/>
              <a:defRPr sz="5200"/>
            </a:lvl8pPr>
            <a:lvl9pPr lvl="8" algn="ctr">
              <a:spcBef>
                <a:spcPts val="0"/>
              </a:spcBef>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wrap="square" tIns="91425"/>
          <a:lstStyle>
            <a:lvl1pPr lvl="0" algn="ctr">
              <a:spcBef>
                <a:spcPts val="0"/>
              </a:spcBef>
              <a:buSzPts val="12000"/>
              <a:buNone/>
              <a:defRPr sz="12000"/>
            </a:lvl1pPr>
            <a:lvl2pPr lvl="1" algn="ctr">
              <a:spcBef>
                <a:spcPts val="0"/>
              </a:spcBef>
              <a:buSzPts val="12000"/>
              <a:buNone/>
              <a:defRPr sz="12000"/>
            </a:lvl2pPr>
            <a:lvl3pPr lvl="2" algn="ctr">
              <a:spcBef>
                <a:spcPts val="0"/>
              </a:spcBef>
              <a:buSzPts val="12000"/>
              <a:buNone/>
              <a:defRPr sz="12000"/>
            </a:lvl3pPr>
            <a:lvl4pPr lvl="3" algn="ctr">
              <a:spcBef>
                <a:spcPts val="0"/>
              </a:spcBef>
              <a:buSzPts val="12000"/>
              <a:buNone/>
              <a:defRPr sz="12000"/>
            </a:lvl4pPr>
            <a:lvl5pPr lvl="4" algn="ctr">
              <a:spcBef>
                <a:spcPts val="0"/>
              </a:spcBef>
              <a:buSzPts val="12000"/>
              <a:buNone/>
              <a:defRPr sz="12000"/>
            </a:lvl5pPr>
            <a:lvl6pPr lvl="5" algn="ctr">
              <a:spcBef>
                <a:spcPts val="0"/>
              </a:spcBef>
              <a:buSzPts val="12000"/>
              <a:buNone/>
              <a:defRPr sz="12000"/>
            </a:lvl6pPr>
            <a:lvl7pPr lvl="6" algn="ctr">
              <a:spcBef>
                <a:spcPts val="0"/>
              </a:spcBef>
              <a:buSzPts val="12000"/>
              <a:buNone/>
              <a:defRPr sz="12000"/>
            </a:lvl7pPr>
            <a:lvl8pPr lvl="7" algn="ctr">
              <a:spcBef>
                <a:spcPts val="0"/>
              </a:spcBef>
              <a:buSzPts val="12000"/>
              <a:buNone/>
              <a:defRPr sz="12000"/>
            </a:lvl8pPr>
            <a:lvl9pPr lvl="8" algn="ctr">
              <a:spcBef>
                <a:spcPts val="0"/>
              </a:spcBef>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wrap="square" tIns="91425"/>
          <a:lstStyle>
            <a:lvl1pPr lvl="0" algn="ctr">
              <a:spcBef>
                <a:spcPts val="0"/>
              </a:spcBef>
              <a:buSzPts val="1800"/>
              <a:buChar char="●"/>
              <a:defRPr/>
            </a:lvl1pPr>
            <a:lvl2pPr lvl="1" algn="ctr">
              <a:spcBef>
                <a:spcPts val="0"/>
              </a:spcBef>
              <a:buSzPts val="1400"/>
              <a:buChar char="○"/>
              <a:defRPr/>
            </a:lvl2pPr>
            <a:lvl3pPr lvl="2" algn="ctr">
              <a:spcBef>
                <a:spcPts val="0"/>
              </a:spcBef>
              <a:buSzPts val="1400"/>
              <a:buChar char="■"/>
              <a:defRPr/>
            </a:lvl3pPr>
            <a:lvl4pPr lvl="3" algn="ctr">
              <a:spcBef>
                <a:spcPts val="0"/>
              </a:spcBef>
              <a:buSzPts val="1400"/>
              <a:buChar char="●"/>
              <a:defRPr/>
            </a:lvl4pPr>
            <a:lvl5pPr lvl="4" algn="ctr">
              <a:spcBef>
                <a:spcPts val="0"/>
              </a:spcBef>
              <a:buSzPts val="1400"/>
              <a:buChar char="○"/>
              <a:defRPr/>
            </a:lvl5pPr>
            <a:lvl6pPr lvl="5" algn="ctr">
              <a:spcBef>
                <a:spcPts val="0"/>
              </a:spcBef>
              <a:buSzPts val="1400"/>
              <a:buChar char="■"/>
              <a:defRPr/>
            </a:lvl6pPr>
            <a:lvl7pPr lvl="6" algn="ctr">
              <a:spcBef>
                <a:spcPts val="0"/>
              </a:spcBef>
              <a:buSzPts val="1400"/>
              <a:buChar char="●"/>
              <a:defRPr/>
            </a:lvl7pPr>
            <a:lvl8pPr lvl="7" algn="ctr">
              <a:spcBef>
                <a:spcPts val="0"/>
              </a:spcBef>
              <a:buSzPts val="1400"/>
              <a:buChar char="○"/>
              <a:defRPr/>
            </a:lvl8pPr>
            <a:lvl9pPr lvl="8" algn="ctr">
              <a:spcBef>
                <a:spcPts val="0"/>
              </a:spcBef>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wrap="square" tIns="91425"/>
          <a:lstStyle>
            <a:lvl1pPr lvl="0" algn="ctr">
              <a:spcBef>
                <a:spcPts val="0"/>
              </a:spcBef>
              <a:buSzPts val="3600"/>
              <a:buNone/>
              <a:defRPr sz="3600"/>
            </a:lvl1pPr>
            <a:lvl2pPr lvl="1" algn="ctr">
              <a:spcBef>
                <a:spcPts val="0"/>
              </a:spcBef>
              <a:buSzPts val="3600"/>
              <a:buNone/>
              <a:defRPr sz="3600"/>
            </a:lvl2pPr>
            <a:lvl3pPr lvl="2" algn="ctr">
              <a:spcBef>
                <a:spcPts val="0"/>
              </a:spcBef>
              <a:buSzPts val="3600"/>
              <a:buNone/>
              <a:defRPr sz="3600"/>
            </a:lvl3pPr>
            <a:lvl4pPr lvl="3" algn="ctr">
              <a:spcBef>
                <a:spcPts val="0"/>
              </a:spcBef>
              <a:buSzPts val="3600"/>
              <a:buNone/>
              <a:defRPr sz="3600"/>
            </a:lvl4pPr>
            <a:lvl5pPr lvl="4" algn="ctr">
              <a:spcBef>
                <a:spcPts val="0"/>
              </a:spcBef>
              <a:buSzPts val="3600"/>
              <a:buNone/>
              <a:defRPr sz="3600"/>
            </a:lvl5pPr>
            <a:lvl6pPr lvl="5" algn="ctr">
              <a:spcBef>
                <a:spcPts val="0"/>
              </a:spcBef>
              <a:buSzPts val="3600"/>
              <a:buNone/>
              <a:defRPr sz="3600"/>
            </a:lvl6pPr>
            <a:lvl7pPr lvl="6" algn="ctr">
              <a:spcBef>
                <a:spcPts val="0"/>
              </a:spcBef>
              <a:buSzPts val="3600"/>
              <a:buNone/>
              <a:defRPr sz="3600"/>
            </a:lvl7pPr>
            <a:lvl8pPr lvl="7" algn="ctr">
              <a:spcBef>
                <a:spcPts val="0"/>
              </a:spcBef>
              <a:buSzPts val="3600"/>
              <a:buNone/>
              <a:defRPr sz="3600"/>
            </a:lvl8pPr>
            <a:lvl9pPr lvl="8" algn="ctr">
              <a:spcBef>
                <a:spcPts val="0"/>
              </a:spcBef>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wrap="square" tIns="91425"/>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wrap="square" tIns="91425"/>
          <a:lstStyle>
            <a:lvl1pPr lvl="0">
              <a:spcBef>
                <a:spcPts val="0"/>
              </a:spcBef>
              <a:buSzPts val="1400"/>
              <a:buChar char="●"/>
              <a:defRPr sz="14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wrap="square" tIns="91425"/>
          <a:lstStyle>
            <a:lvl1pPr lvl="0">
              <a:spcBef>
                <a:spcPts val="0"/>
              </a:spcBef>
              <a:buSzPts val="1400"/>
              <a:buChar char="●"/>
              <a:defRPr sz="14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wrap="square" tIns="91425"/>
          <a:lstStyle>
            <a:lvl1pPr lvl="0">
              <a:spcBef>
                <a:spcPts val="0"/>
              </a:spcBef>
              <a:buSzPts val="2400"/>
              <a:buNone/>
              <a:defRPr sz="2400"/>
            </a:lvl1pPr>
            <a:lvl2pPr lvl="1">
              <a:spcBef>
                <a:spcPts val="0"/>
              </a:spcBef>
              <a:buSzPts val="2400"/>
              <a:buNone/>
              <a:defRPr sz="2400"/>
            </a:lvl2pPr>
            <a:lvl3pPr lvl="2">
              <a:spcBef>
                <a:spcPts val="0"/>
              </a:spcBef>
              <a:buSzPts val="2400"/>
              <a:buNone/>
              <a:defRPr sz="2400"/>
            </a:lvl3pPr>
            <a:lvl4pPr lvl="3">
              <a:spcBef>
                <a:spcPts val="0"/>
              </a:spcBef>
              <a:buSzPts val="2400"/>
              <a:buNone/>
              <a:defRPr sz="2400"/>
            </a:lvl4pPr>
            <a:lvl5pPr lvl="4">
              <a:spcBef>
                <a:spcPts val="0"/>
              </a:spcBef>
              <a:buSzPts val="2400"/>
              <a:buNone/>
              <a:defRPr sz="2400"/>
            </a:lvl5pPr>
            <a:lvl6pPr lvl="5">
              <a:spcBef>
                <a:spcPts val="0"/>
              </a:spcBef>
              <a:buSzPts val="2400"/>
              <a:buNone/>
              <a:defRPr sz="2400"/>
            </a:lvl6pPr>
            <a:lvl7pPr lvl="6">
              <a:spcBef>
                <a:spcPts val="0"/>
              </a:spcBef>
              <a:buSzPts val="2400"/>
              <a:buNone/>
              <a:defRPr sz="2400"/>
            </a:lvl7pPr>
            <a:lvl8pPr lvl="7">
              <a:spcBef>
                <a:spcPts val="0"/>
              </a:spcBef>
              <a:buSzPts val="2400"/>
              <a:buNone/>
              <a:defRPr sz="2400"/>
            </a:lvl8pPr>
            <a:lvl9pPr lvl="8">
              <a:spcBef>
                <a:spcPts val="0"/>
              </a:spcBef>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wrap="square" tIns="91425"/>
          <a:lstStyle>
            <a:lvl1pPr lvl="0">
              <a:spcBef>
                <a:spcPts val="0"/>
              </a:spcBef>
              <a:buSzPts val="1200"/>
              <a:buChar char="●"/>
              <a:defRPr sz="1200"/>
            </a:lvl1pPr>
            <a:lvl2pPr lvl="1">
              <a:spcBef>
                <a:spcPts val="0"/>
              </a:spcBef>
              <a:buSzPts val="1200"/>
              <a:buChar char="○"/>
              <a:defRPr sz="1200"/>
            </a:lvl2pPr>
            <a:lvl3pPr lvl="2">
              <a:spcBef>
                <a:spcPts val="0"/>
              </a:spcBef>
              <a:buSzPts val="1200"/>
              <a:buChar char="■"/>
              <a:defRPr sz="1200"/>
            </a:lvl3pPr>
            <a:lvl4pPr lvl="3">
              <a:spcBef>
                <a:spcPts val="0"/>
              </a:spcBef>
              <a:buSzPts val="1200"/>
              <a:buChar char="●"/>
              <a:defRPr sz="1200"/>
            </a:lvl4pPr>
            <a:lvl5pPr lvl="4">
              <a:spcBef>
                <a:spcPts val="0"/>
              </a:spcBef>
              <a:buSzPts val="1200"/>
              <a:buChar char="○"/>
              <a:defRPr sz="1200"/>
            </a:lvl5pPr>
            <a:lvl6pPr lvl="5">
              <a:spcBef>
                <a:spcPts val="0"/>
              </a:spcBef>
              <a:buSzPts val="1200"/>
              <a:buChar char="■"/>
              <a:defRPr sz="1200"/>
            </a:lvl6pPr>
            <a:lvl7pPr lvl="6">
              <a:spcBef>
                <a:spcPts val="0"/>
              </a:spcBef>
              <a:buSzPts val="1200"/>
              <a:buChar char="●"/>
              <a:defRPr sz="1200"/>
            </a:lvl7pPr>
            <a:lvl8pPr lvl="7">
              <a:spcBef>
                <a:spcPts val="0"/>
              </a:spcBef>
              <a:buSzPts val="1200"/>
              <a:buChar char="○"/>
              <a:defRPr sz="1200"/>
            </a:lvl8pPr>
            <a:lvl9pPr lvl="8">
              <a:spcBef>
                <a:spcPts val="0"/>
              </a:spcBef>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wrap="square" tIns="91425"/>
          <a:lstStyle>
            <a:lvl1pPr lvl="0">
              <a:spcBef>
                <a:spcPts val="0"/>
              </a:spcBef>
              <a:buSzPts val="4800"/>
              <a:buNone/>
              <a:defRPr sz="4800"/>
            </a:lvl1pPr>
            <a:lvl2pPr lvl="1">
              <a:spcBef>
                <a:spcPts val="0"/>
              </a:spcBef>
              <a:buSzPts val="4800"/>
              <a:buNone/>
              <a:defRPr sz="4800"/>
            </a:lvl2pPr>
            <a:lvl3pPr lvl="2">
              <a:spcBef>
                <a:spcPts val="0"/>
              </a:spcBef>
              <a:buSzPts val="4800"/>
              <a:buNone/>
              <a:defRPr sz="4800"/>
            </a:lvl3pPr>
            <a:lvl4pPr lvl="3">
              <a:spcBef>
                <a:spcPts val="0"/>
              </a:spcBef>
              <a:buSzPts val="4800"/>
              <a:buNone/>
              <a:defRPr sz="4800"/>
            </a:lvl4pPr>
            <a:lvl5pPr lvl="4">
              <a:spcBef>
                <a:spcPts val="0"/>
              </a:spcBef>
              <a:buSzPts val="4800"/>
              <a:buNone/>
              <a:defRPr sz="4800"/>
            </a:lvl5pPr>
            <a:lvl6pPr lvl="5">
              <a:spcBef>
                <a:spcPts val="0"/>
              </a:spcBef>
              <a:buSzPts val="4800"/>
              <a:buNone/>
              <a:defRPr sz="4800"/>
            </a:lvl6pPr>
            <a:lvl7pPr lvl="6">
              <a:spcBef>
                <a:spcPts val="0"/>
              </a:spcBef>
              <a:buSzPts val="4800"/>
              <a:buNone/>
              <a:defRPr sz="4800"/>
            </a:lvl7pPr>
            <a:lvl8pPr lvl="7">
              <a:spcBef>
                <a:spcPts val="0"/>
              </a:spcBef>
              <a:buSzPts val="4800"/>
              <a:buNone/>
              <a:defRPr sz="4800"/>
            </a:lvl8pPr>
            <a:lvl9pPr lvl="8">
              <a:spcBef>
                <a:spcPts val="0"/>
              </a:spcBef>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wrap="square"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wrap="square" tIns="91425"/>
          <a:lstStyle>
            <a:lvl1pPr lvl="0" algn="ctr">
              <a:spcBef>
                <a:spcPts val="0"/>
              </a:spcBef>
              <a:buSzPts val="4200"/>
              <a:buNone/>
              <a:defRPr sz="4200"/>
            </a:lvl1pPr>
            <a:lvl2pPr lvl="1" algn="ctr">
              <a:spcBef>
                <a:spcPts val="0"/>
              </a:spcBef>
              <a:buSzPts val="4200"/>
              <a:buNone/>
              <a:defRPr sz="4200"/>
            </a:lvl2pPr>
            <a:lvl3pPr lvl="2" algn="ctr">
              <a:spcBef>
                <a:spcPts val="0"/>
              </a:spcBef>
              <a:buSzPts val="4200"/>
              <a:buNone/>
              <a:defRPr sz="4200"/>
            </a:lvl3pPr>
            <a:lvl4pPr lvl="3" algn="ctr">
              <a:spcBef>
                <a:spcPts val="0"/>
              </a:spcBef>
              <a:buSzPts val="4200"/>
              <a:buNone/>
              <a:defRPr sz="4200"/>
            </a:lvl4pPr>
            <a:lvl5pPr lvl="4" algn="ctr">
              <a:spcBef>
                <a:spcPts val="0"/>
              </a:spcBef>
              <a:buSzPts val="4200"/>
              <a:buNone/>
              <a:defRPr sz="4200"/>
            </a:lvl5pPr>
            <a:lvl6pPr lvl="5" algn="ctr">
              <a:spcBef>
                <a:spcPts val="0"/>
              </a:spcBef>
              <a:buSzPts val="4200"/>
              <a:buNone/>
              <a:defRPr sz="4200"/>
            </a:lvl6pPr>
            <a:lvl7pPr lvl="6" algn="ctr">
              <a:spcBef>
                <a:spcPts val="0"/>
              </a:spcBef>
              <a:buSzPts val="4200"/>
              <a:buNone/>
              <a:defRPr sz="4200"/>
            </a:lvl7pPr>
            <a:lvl8pPr lvl="7" algn="ctr">
              <a:spcBef>
                <a:spcPts val="0"/>
              </a:spcBef>
              <a:buSzPts val="4200"/>
              <a:buNone/>
              <a:defRPr sz="4200"/>
            </a:lvl8pPr>
            <a:lvl9pPr lvl="8" algn="ctr">
              <a:spcBef>
                <a:spcPts val="0"/>
              </a:spcBef>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wrap="square" tIns="91425"/>
          <a:lstStyle>
            <a:lvl1pPr lvl="0">
              <a:spcBef>
                <a:spcPts val="0"/>
              </a:spcBef>
              <a:buSzPts val="1800"/>
              <a:buChar char="●"/>
              <a:defRPr/>
            </a:lvl1pPr>
            <a:lvl2pPr lvl="1">
              <a:spcBef>
                <a:spcPts val="0"/>
              </a:spcBef>
              <a:buSzPts val="1400"/>
              <a:buChar char="○"/>
              <a:defRPr/>
            </a:lvl2pPr>
            <a:lvl3pPr lvl="2">
              <a:spcBef>
                <a:spcPts val="0"/>
              </a:spcBef>
              <a:buSzPts val="1400"/>
              <a:buChar char="■"/>
              <a:defRPr/>
            </a:lvl3pPr>
            <a:lvl4pPr lvl="3">
              <a:spcBef>
                <a:spcPts val="0"/>
              </a:spcBef>
              <a:buSzPts val="1400"/>
              <a:buChar char="●"/>
              <a:defRPr/>
            </a:lvl4pPr>
            <a:lvl5pPr lvl="4">
              <a:spcBef>
                <a:spcPts val="0"/>
              </a:spcBef>
              <a:buSzPts val="1400"/>
              <a:buChar char="○"/>
              <a:defRPr/>
            </a:lvl5pPr>
            <a:lvl6pPr lvl="5">
              <a:spcBef>
                <a:spcPts val="0"/>
              </a:spcBef>
              <a:buSzPts val="1400"/>
              <a:buChar char="■"/>
              <a:defRPr/>
            </a:lvl6pPr>
            <a:lvl7pPr lvl="6">
              <a:spcBef>
                <a:spcPts val="0"/>
              </a:spcBef>
              <a:buSzPts val="1400"/>
              <a:buChar char="●"/>
              <a:defRPr/>
            </a:lvl7pPr>
            <a:lvl8pPr lvl="7">
              <a:spcBef>
                <a:spcPts val="0"/>
              </a:spcBef>
              <a:buSzPts val="1400"/>
              <a:buChar char="○"/>
              <a:defRPr/>
            </a:lvl8pPr>
            <a:lvl9pPr lvl="8">
              <a:spcBef>
                <a:spcPts val="0"/>
              </a:spcBef>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wrap="square" tIns="91425"/>
          <a:lstStyle>
            <a:lvl1pPr lvl="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wrap="square" tIns="91425"/>
          <a:lstStyle>
            <a:lvl1pPr lvl="0">
              <a:spcBef>
                <a:spcPts val="0"/>
              </a:spcBef>
              <a:buClr>
                <a:schemeClr val="dk1"/>
              </a:buClr>
              <a:buSzPts val="2800"/>
              <a:buNone/>
              <a:defRPr sz="2800">
                <a:solidFill>
                  <a:schemeClr val="dk1"/>
                </a:solidFill>
              </a:defRPr>
            </a:lvl1pPr>
            <a:lvl2pPr lvl="1">
              <a:spcBef>
                <a:spcPts val="0"/>
              </a:spcBef>
              <a:buClr>
                <a:schemeClr val="dk1"/>
              </a:buClr>
              <a:buSzPts val="2800"/>
              <a:buNone/>
              <a:defRPr sz="2800">
                <a:solidFill>
                  <a:schemeClr val="dk1"/>
                </a:solidFill>
              </a:defRPr>
            </a:lvl2pPr>
            <a:lvl3pPr lvl="2">
              <a:spcBef>
                <a:spcPts val="0"/>
              </a:spcBef>
              <a:buClr>
                <a:schemeClr val="dk1"/>
              </a:buClr>
              <a:buSzPts val="2800"/>
              <a:buNone/>
              <a:defRPr sz="2800">
                <a:solidFill>
                  <a:schemeClr val="dk1"/>
                </a:solidFill>
              </a:defRPr>
            </a:lvl3pPr>
            <a:lvl4pPr lvl="3">
              <a:spcBef>
                <a:spcPts val="0"/>
              </a:spcBef>
              <a:buClr>
                <a:schemeClr val="dk1"/>
              </a:buClr>
              <a:buSzPts val="2800"/>
              <a:buNone/>
              <a:defRPr sz="2800">
                <a:solidFill>
                  <a:schemeClr val="dk1"/>
                </a:solidFill>
              </a:defRPr>
            </a:lvl4pPr>
            <a:lvl5pPr lvl="4">
              <a:spcBef>
                <a:spcPts val="0"/>
              </a:spcBef>
              <a:buClr>
                <a:schemeClr val="dk1"/>
              </a:buClr>
              <a:buSzPts val="2800"/>
              <a:buNone/>
              <a:defRPr sz="2800">
                <a:solidFill>
                  <a:schemeClr val="dk1"/>
                </a:solidFill>
              </a:defRPr>
            </a:lvl5pPr>
            <a:lvl6pPr lvl="5">
              <a:spcBef>
                <a:spcPts val="0"/>
              </a:spcBef>
              <a:buClr>
                <a:schemeClr val="dk1"/>
              </a:buClr>
              <a:buSzPts val="2800"/>
              <a:buNone/>
              <a:defRPr sz="2800">
                <a:solidFill>
                  <a:schemeClr val="dk1"/>
                </a:solidFill>
              </a:defRPr>
            </a:lvl6pPr>
            <a:lvl7pPr lvl="6">
              <a:spcBef>
                <a:spcPts val="0"/>
              </a:spcBef>
              <a:buClr>
                <a:schemeClr val="dk1"/>
              </a:buClr>
              <a:buSzPts val="2800"/>
              <a:buNone/>
              <a:defRPr sz="2800">
                <a:solidFill>
                  <a:schemeClr val="dk1"/>
                </a:solidFill>
              </a:defRPr>
            </a:lvl7pPr>
            <a:lvl8pPr lvl="7">
              <a:spcBef>
                <a:spcPts val="0"/>
              </a:spcBef>
              <a:buClr>
                <a:schemeClr val="dk1"/>
              </a:buClr>
              <a:buSzPts val="2800"/>
              <a:buNone/>
              <a:defRPr sz="2800">
                <a:solidFill>
                  <a:schemeClr val="dk1"/>
                </a:solidFill>
              </a:defRPr>
            </a:lvl8pPr>
            <a:lvl9pPr lvl="8">
              <a:spcBef>
                <a:spcPts val="0"/>
              </a:spcBef>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wrap="square" tIns="91425"/>
          <a:lstStyle>
            <a:lvl1pPr lvl="0">
              <a:lnSpc>
                <a:spcPct val="115000"/>
              </a:lnSpc>
              <a:spcBef>
                <a:spcPts val="0"/>
              </a:spcBef>
              <a:spcAft>
                <a:spcPts val="1600"/>
              </a:spcAft>
              <a:buClr>
                <a:schemeClr val="dk2"/>
              </a:buClr>
              <a:buSzPts val="1800"/>
              <a:buChar char="●"/>
              <a:defRPr sz="1800">
                <a:solidFill>
                  <a:schemeClr val="dk2"/>
                </a:solidFill>
              </a:defRPr>
            </a:lvl1pPr>
            <a:lvl2pPr lvl="1">
              <a:lnSpc>
                <a:spcPct val="115000"/>
              </a:lnSpc>
              <a:spcBef>
                <a:spcPts val="0"/>
              </a:spcBef>
              <a:spcAft>
                <a:spcPts val="1600"/>
              </a:spcAft>
              <a:buClr>
                <a:schemeClr val="dk2"/>
              </a:buClr>
              <a:buSzPts val="1400"/>
              <a:buChar char="○"/>
              <a:defRPr>
                <a:solidFill>
                  <a:schemeClr val="dk2"/>
                </a:solidFill>
              </a:defRPr>
            </a:lvl2pPr>
            <a:lvl3pPr lvl="2">
              <a:lnSpc>
                <a:spcPct val="115000"/>
              </a:lnSpc>
              <a:spcBef>
                <a:spcPts val="0"/>
              </a:spcBef>
              <a:spcAft>
                <a:spcPts val="1600"/>
              </a:spcAft>
              <a:buClr>
                <a:schemeClr val="dk2"/>
              </a:buClr>
              <a:buSzPts val="1400"/>
              <a:buChar char="■"/>
              <a:defRPr>
                <a:solidFill>
                  <a:schemeClr val="dk2"/>
                </a:solidFill>
              </a:defRPr>
            </a:lvl3pPr>
            <a:lvl4pPr lvl="3">
              <a:lnSpc>
                <a:spcPct val="115000"/>
              </a:lnSpc>
              <a:spcBef>
                <a:spcPts val="0"/>
              </a:spcBef>
              <a:spcAft>
                <a:spcPts val="1600"/>
              </a:spcAft>
              <a:buClr>
                <a:schemeClr val="dk2"/>
              </a:buClr>
              <a:buSzPts val="1400"/>
              <a:buChar char="●"/>
              <a:defRPr>
                <a:solidFill>
                  <a:schemeClr val="dk2"/>
                </a:solidFill>
              </a:defRPr>
            </a:lvl4pPr>
            <a:lvl5pPr lvl="4">
              <a:lnSpc>
                <a:spcPct val="115000"/>
              </a:lnSpc>
              <a:spcBef>
                <a:spcPts val="0"/>
              </a:spcBef>
              <a:spcAft>
                <a:spcPts val="1600"/>
              </a:spcAft>
              <a:buClr>
                <a:schemeClr val="dk2"/>
              </a:buClr>
              <a:buSzPts val="1400"/>
              <a:buChar char="○"/>
              <a:defRPr>
                <a:solidFill>
                  <a:schemeClr val="dk2"/>
                </a:solidFill>
              </a:defRPr>
            </a:lvl5pPr>
            <a:lvl6pPr lvl="5">
              <a:lnSpc>
                <a:spcPct val="115000"/>
              </a:lnSpc>
              <a:spcBef>
                <a:spcPts val="0"/>
              </a:spcBef>
              <a:spcAft>
                <a:spcPts val="1600"/>
              </a:spcAft>
              <a:buClr>
                <a:schemeClr val="dk2"/>
              </a:buClr>
              <a:buSzPts val="1400"/>
              <a:buChar char="■"/>
              <a:defRPr>
                <a:solidFill>
                  <a:schemeClr val="dk2"/>
                </a:solidFill>
              </a:defRPr>
            </a:lvl6pPr>
            <a:lvl7pPr lvl="6">
              <a:lnSpc>
                <a:spcPct val="115000"/>
              </a:lnSpc>
              <a:spcBef>
                <a:spcPts val="0"/>
              </a:spcBef>
              <a:spcAft>
                <a:spcPts val="1600"/>
              </a:spcAft>
              <a:buClr>
                <a:schemeClr val="dk2"/>
              </a:buClr>
              <a:buSzPts val="1400"/>
              <a:buChar char="●"/>
              <a:defRPr>
                <a:solidFill>
                  <a:schemeClr val="dk2"/>
                </a:solidFill>
              </a:defRPr>
            </a:lvl7pPr>
            <a:lvl8pPr lvl="7">
              <a:lnSpc>
                <a:spcPct val="115000"/>
              </a:lnSpc>
              <a:spcBef>
                <a:spcPts val="0"/>
              </a:spcBef>
              <a:spcAft>
                <a:spcPts val="1600"/>
              </a:spcAft>
              <a:buClr>
                <a:schemeClr val="dk2"/>
              </a:buClr>
              <a:buSzPts val="1400"/>
              <a:buChar char="○"/>
              <a:defRPr>
                <a:solidFill>
                  <a:schemeClr val="dk2"/>
                </a:solidFill>
              </a:defRPr>
            </a:lvl8pPr>
            <a:lvl9pPr lvl="8">
              <a:lnSpc>
                <a:spcPct val="115000"/>
              </a:lnSpc>
              <a:spcBef>
                <a:spcPts val="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ny.pbslearningmedia.org/resource/nvel.sci.tech.supply/a-never-ending-supply/" TargetMode="External"/><Relationship Id="rId4" Type="http://schemas.openxmlformats.org/officeDocument/2006/relationships/hyperlink" Target="http://ny.pbslearningmedia.org/resource/nvel.sci.tech.supply/a-never-ending-suppl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greenmountainenergy.com/why-green/renewable-energy-101/#biomass" TargetMode="External"/><Relationship Id="rId4" Type="http://schemas.openxmlformats.org/officeDocument/2006/relationships/hyperlink" Target="https://www.greenmountainenergy.com/why-green/renewable-energy-101/#biomass" TargetMode="External"/><Relationship Id="rId5" Type="http://schemas.openxmlformats.org/officeDocument/2006/relationships/hyperlink" Target="https://www.greenmountainenergy.com/why-green/renewable-energy-101/#geothermal" TargetMode="External"/><Relationship Id="rId6" Type="http://schemas.openxmlformats.org/officeDocument/2006/relationships/hyperlink" Target="https://www.greenmountainenergy.com/why-green/renewable-energy-101/#hydro" TargetMode="External"/><Relationship Id="rId7" Type="http://schemas.openxmlformats.org/officeDocument/2006/relationships/hyperlink" Target="https://www.greenmountainenergy.com/why-green/renewable-energy-101/#solar" TargetMode="External"/><Relationship Id="rId8" Type="http://schemas.openxmlformats.org/officeDocument/2006/relationships/hyperlink" Target="https://www.greenmountainenergy.com/why-green/renewable-energy-101/#wind"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20475"/>
            <a:ext cx="8520600" cy="2052600"/>
          </a:xfrm>
          <a:prstGeom prst="rect">
            <a:avLst/>
          </a:prstGeom>
        </p:spPr>
        <p:txBody>
          <a:bodyPr anchorCtr="0" anchor="b" bIns="91425" lIns="91425" rIns="91425" wrap="square" tIns="91425">
            <a:noAutofit/>
          </a:bodyPr>
          <a:lstStyle/>
          <a:p>
            <a:pPr lvl="0" rtl="0">
              <a:spcBef>
                <a:spcPts val="0"/>
              </a:spcBef>
              <a:buNone/>
            </a:pPr>
            <a:r>
              <a:t/>
            </a:r>
            <a:endParaRPr/>
          </a:p>
          <a:p>
            <a:pPr lvl="0">
              <a:spcBef>
                <a:spcPts val="0"/>
              </a:spcBef>
              <a:buNone/>
            </a:pPr>
            <a:r>
              <a:rPr lang="en">
                <a:latin typeface="Calibri"/>
                <a:ea typeface="Calibri"/>
                <a:cs typeface="Calibri"/>
                <a:sym typeface="Calibri"/>
              </a:rPr>
              <a:t>Managing Energy Needs</a:t>
            </a:r>
          </a:p>
        </p:txBody>
      </p:sp>
      <p:sp>
        <p:nvSpPr>
          <p:cNvPr id="55" name="Shape 55"/>
          <p:cNvSpPr txBox="1"/>
          <p:nvPr>
            <p:ph idx="1" type="subTitle"/>
          </p:nvPr>
        </p:nvSpPr>
        <p:spPr>
          <a:xfrm>
            <a:off x="311700" y="1570488"/>
            <a:ext cx="8520600" cy="1458900"/>
          </a:xfrm>
          <a:prstGeom prst="rect">
            <a:avLst/>
          </a:prstGeom>
        </p:spPr>
        <p:txBody>
          <a:bodyPr anchorCtr="0" anchor="t" bIns="91425" lIns="91425" rIns="91425" wrap="square" tIns="91425">
            <a:noAutofit/>
          </a:bodyPr>
          <a:lstStyle/>
          <a:p>
            <a:pPr lvl="0" rtl="0">
              <a:spcBef>
                <a:spcPts val="0"/>
              </a:spcBef>
              <a:buNone/>
            </a:pPr>
            <a:r>
              <a:rPr i="1" lang="en">
                <a:latin typeface="Calibri"/>
                <a:ea typeface="Calibri"/>
                <a:cs typeface="Calibri"/>
                <a:sym typeface="Calibri"/>
              </a:rPr>
              <a:t> </a:t>
            </a:r>
            <a:r>
              <a:rPr b="1" i="1" lang="en" sz="3000" u="sng">
                <a:solidFill>
                  <a:srgbClr val="7030A0"/>
                </a:solidFill>
                <a:latin typeface="Calibri"/>
                <a:ea typeface="Calibri"/>
                <a:cs typeface="Calibri"/>
                <a:sym typeface="Calibri"/>
              </a:rPr>
              <a:t>Aim</a:t>
            </a:r>
            <a:r>
              <a:rPr i="1" lang="en" sz="3000">
                <a:solidFill>
                  <a:srgbClr val="7030A0"/>
                </a:solidFill>
                <a:latin typeface="Calibri"/>
                <a:ea typeface="Calibri"/>
                <a:cs typeface="Calibri"/>
                <a:sym typeface="Calibri"/>
              </a:rPr>
              <a:t>: </a:t>
            </a:r>
            <a:r>
              <a:rPr i="1" lang="en" sz="3000">
                <a:solidFill>
                  <a:schemeClr val="dk1"/>
                </a:solidFill>
                <a:latin typeface="Calibri"/>
                <a:ea typeface="Calibri"/>
                <a:cs typeface="Calibri"/>
                <a:sym typeface="Calibri"/>
              </a:rPr>
              <a:t>How can a city meet the energy needs of its residents in a sustainable way? </a:t>
            </a:r>
          </a:p>
          <a:p>
            <a:pPr lvl="0">
              <a:spcBef>
                <a:spcPts val="0"/>
              </a:spcBef>
              <a:buNone/>
            </a:pPr>
            <a:r>
              <a:t/>
            </a:r>
            <a:endParaRPr/>
          </a:p>
        </p:txBody>
      </p:sp>
      <p:pic>
        <p:nvPicPr>
          <p:cNvPr descr="Image result for energy" id="56" name="Shape 56"/>
          <p:cNvPicPr preferRelativeResize="0"/>
          <p:nvPr/>
        </p:nvPicPr>
        <p:blipFill>
          <a:blip r:embed="rId3">
            <a:alphaModFix/>
          </a:blip>
          <a:stretch>
            <a:fillRect/>
          </a:stretch>
        </p:blipFill>
        <p:spPr>
          <a:xfrm>
            <a:off x="3188250" y="2719575"/>
            <a:ext cx="2767500" cy="18757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Shape 61"/>
          <p:cNvSpPr txBox="1"/>
          <p:nvPr>
            <p:ph type="title"/>
          </p:nvPr>
        </p:nvSpPr>
        <p:spPr>
          <a:xfrm>
            <a:off x="311700" y="283025"/>
            <a:ext cx="8520600" cy="572700"/>
          </a:xfrm>
          <a:prstGeom prst="rect">
            <a:avLst/>
          </a:prstGeom>
        </p:spPr>
        <p:txBody>
          <a:bodyPr anchorCtr="0" anchor="t" bIns="91425" lIns="91425" rIns="91425" wrap="square" tIns="91425">
            <a:noAutofit/>
          </a:bodyPr>
          <a:lstStyle/>
          <a:p>
            <a:pPr lvl="0">
              <a:spcBef>
                <a:spcPts val="0"/>
              </a:spcBef>
              <a:buNone/>
            </a:pPr>
            <a:r>
              <a:rPr lang="en" sz="3600">
                <a:latin typeface="Calibri"/>
                <a:ea typeface="Calibri"/>
                <a:cs typeface="Calibri"/>
                <a:sym typeface="Calibri"/>
              </a:rPr>
              <a:t>DO NOW: What is renewable energy? </a:t>
            </a:r>
          </a:p>
        </p:txBody>
      </p:sp>
      <p:sp>
        <p:nvSpPr>
          <p:cNvPr id="62" name="Shape 62"/>
          <p:cNvSpPr txBox="1"/>
          <p:nvPr>
            <p:ph idx="1" type="body"/>
          </p:nvPr>
        </p:nvSpPr>
        <p:spPr>
          <a:xfrm>
            <a:off x="171600" y="931500"/>
            <a:ext cx="8800800" cy="3915000"/>
          </a:xfrm>
          <a:prstGeom prst="rect">
            <a:avLst/>
          </a:prstGeom>
        </p:spPr>
        <p:txBody>
          <a:bodyPr anchorCtr="0" anchor="t" bIns="91425" lIns="91425" rIns="91425" wrap="square" tIns="91425">
            <a:noAutofit/>
          </a:bodyPr>
          <a:lstStyle/>
          <a:p>
            <a:pPr lvl="0" rtl="0">
              <a:spcBef>
                <a:spcPts val="600"/>
              </a:spcBef>
              <a:spcAft>
                <a:spcPts val="0"/>
              </a:spcAft>
              <a:buClr>
                <a:schemeClr val="dk1"/>
              </a:buClr>
              <a:buSzPts val="1100"/>
              <a:buFont typeface="Arial"/>
              <a:buNone/>
            </a:pPr>
            <a:r>
              <a:rPr lang="en" sz="2700">
                <a:solidFill>
                  <a:schemeClr val="dk1"/>
                </a:solidFill>
                <a:latin typeface="Calibri"/>
                <a:ea typeface="Calibri"/>
                <a:cs typeface="Calibri"/>
                <a:sym typeface="Calibri"/>
              </a:rPr>
              <a:t>Create these two word webs in your journal:</a:t>
            </a:r>
          </a:p>
          <a:p>
            <a:pPr lvl="0" rtl="0">
              <a:spcBef>
                <a:spcPts val="600"/>
              </a:spcBef>
              <a:spcAft>
                <a:spcPts val="0"/>
              </a:spcAft>
              <a:buClr>
                <a:schemeClr val="dk1"/>
              </a:buClr>
              <a:buSzPts val="1100"/>
              <a:buFont typeface="Arial"/>
              <a:buNone/>
            </a:pPr>
            <a:r>
              <a:t/>
            </a:r>
            <a:endParaRPr sz="2700">
              <a:solidFill>
                <a:schemeClr val="dk1"/>
              </a:solidFill>
            </a:endParaRPr>
          </a:p>
          <a:p>
            <a:pPr lvl="0" rtl="0" algn="ctr">
              <a:spcBef>
                <a:spcPts val="600"/>
              </a:spcBef>
              <a:spcAft>
                <a:spcPts val="0"/>
              </a:spcAft>
              <a:buClr>
                <a:srgbClr val="000000"/>
              </a:buClr>
              <a:buSzPts val="1100"/>
              <a:buFont typeface="Arial"/>
              <a:buNone/>
            </a:pPr>
            <a:r>
              <a:t/>
            </a:r>
            <a:endParaRPr sz="2400">
              <a:solidFill>
                <a:srgbClr val="000000"/>
              </a:solidFill>
            </a:endParaRPr>
          </a:p>
          <a:p>
            <a:pPr lvl="0" rtl="0">
              <a:spcBef>
                <a:spcPts val="600"/>
              </a:spcBef>
              <a:spcAft>
                <a:spcPts val="0"/>
              </a:spcAft>
              <a:buClr>
                <a:schemeClr val="dk1"/>
              </a:buClr>
              <a:buSzPts val="1100"/>
              <a:buFont typeface="Arial"/>
              <a:buNone/>
            </a:pPr>
            <a:r>
              <a:t/>
            </a:r>
            <a:endParaRPr sz="2700">
              <a:solidFill>
                <a:schemeClr val="dk1"/>
              </a:solidFill>
            </a:endParaRPr>
          </a:p>
          <a:p>
            <a:pPr lvl="0" rtl="0">
              <a:spcBef>
                <a:spcPts val="600"/>
              </a:spcBef>
              <a:spcAft>
                <a:spcPts val="0"/>
              </a:spcAft>
              <a:buClr>
                <a:schemeClr val="dk1"/>
              </a:buClr>
              <a:buSzPts val="1100"/>
              <a:buFont typeface="Arial"/>
              <a:buNone/>
            </a:pPr>
            <a:r>
              <a:rPr lang="en" sz="2400">
                <a:solidFill>
                  <a:srgbClr val="000000"/>
                </a:solidFill>
                <a:latin typeface="Calibri"/>
                <a:ea typeface="Calibri"/>
                <a:cs typeface="Calibri"/>
                <a:sym typeface="Calibri"/>
              </a:rPr>
              <a:t>Use information from the video &amp; your background knowledge to fill in ideas and examples for each word.</a:t>
            </a:r>
            <a:r>
              <a:rPr lang="en" sz="2700">
                <a:solidFill>
                  <a:srgbClr val="000000"/>
                </a:solidFill>
                <a:latin typeface="Calibri"/>
                <a:ea typeface="Calibri"/>
                <a:cs typeface="Calibri"/>
                <a:sym typeface="Calibri"/>
              </a:rPr>
              <a:t> </a:t>
            </a:r>
          </a:p>
          <a:p>
            <a:pPr lvl="0" rtl="0">
              <a:spcBef>
                <a:spcPts val="600"/>
              </a:spcBef>
              <a:spcAft>
                <a:spcPts val="0"/>
              </a:spcAft>
              <a:buClr>
                <a:schemeClr val="dk1"/>
              </a:buClr>
              <a:buSzPts val="1100"/>
              <a:buFont typeface="Arial"/>
              <a:buNone/>
            </a:pPr>
            <a:r>
              <a:rPr lang="en" sz="2400">
                <a:solidFill>
                  <a:srgbClr val="000000"/>
                </a:solidFill>
                <a:latin typeface="Calibri"/>
                <a:ea typeface="Calibri"/>
                <a:cs typeface="Calibri"/>
                <a:sym typeface="Calibri"/>
              </a:rPr>
              <a:t>Watch:</a:t>
            </a:r>
            <a:r>
              <a:rPr lang="en" sz="2700">
                <a:solidFill>
                  <a:srgbClr val="000000"/>
                </a:solidFill>
                <a:latin typeface="Calibri"/>
                <a:ea typeface="Calibri"/>
                <a:cs typeface="Calibri"/>
                <a:sym typeface="Calibri"/>
              </a:rPr>
              <a:t> </a:t>
            </a:r>
            <a:r>
              <a:rPr lang="en" sz="2700" u="sng">
                <a:solidFill>
                  <a:schemeClr val="hlink"/>
                </a:solidFill>
                <a:latin typeface="Calibri"/>
                <a:ea typeface="Calibri"/>
                <a:cs typeface="Calibri"/>
                <a:sym typeface="Calibri"/>
                <a:hlinkClick r:id="rId3"/>
              </a:rPr>
              <a:t>A Never Ending Supply (PBS NOVA)</a:t>
            </a:r>
            <a:r>
              <a:rPr lang="en" sz="2700">
                <a:solidFill>
                  <a:schemeClr val="dk1"/>
                </a:solidFill>
                <a:latin typeface="Calibri"/>
                <a:ea typeface="Calibri"/>
                <a:cs typeface="Calibri"/>
                <a:sym typeface="Calibri"/>
              </a:rPr>
              <a:t> 8 minutes </a:t>
            </a:r>
          </a:p>
          <a:p>
            <a:pPr lvl="0" rtl="0" algn="l">
              <a:spcBef>
                <a:spcPts val="300"/>
              </a:spcBef>
              <a:spcAft>
                <a:spcPts val="0"/>
              </a:spcAft>
              <a:buClr>
                <a:schemeClr val="dk1"/>
              </a:buClr>
              <a:buSzPts val="1100"/>
              <a:buFont typeface="Arial"/>
              <a:buNone/>
            </a:pPr>
            <a:r>
              <a:t/>
            </a:r>
            <a:endParaRPr sz="1100" u="sng">
              <a:solidFill>
                <a:schemeClr val="hlink"/>
              </a:solidFill>
              <a:latin typeface="Calibri"/>
              <a:ea typeface="Calibri"/>
              <a:cs typeface="Calibri"/>
              <a:sym typeface="Calibri"/>
              <a:hlinkClick r:id="rId4"/>
            </a:endParaRPr>
          </a:p>
          <a:p>
            <a:pPr lvl="0" rtl="0">
              <a:spcBef>
                <a:spcPts val="600"/>
              </a:spcBef>
              <a:spcAft>
                <a:spcPts val="0"/>
              </a:spcAft>
              <a:buClr>
                <a:schemeClr val="dk1"/>
              </a:buClr>
              <a:buSzPts val="1100"/>
              <a:buFont typeface="Arial"/>
              <a:buNone/>
            </a:pPr>
            <a:r>
              <a:t/>
            </a:r>
            <a:endParaRPr/>
          </a:p>
        </p:txBody>
      </p:sp>
      <p:sp>
        <p:nvSpPr>
          <p:cNvPr id="63" name="Shape 63"/>
          <p:cNvSpPr/>
          <p:nvPr/>
        </p:nvSpPr>
        <p:spPr>
          <a:xfrm>
            <a:off x="908625" y="1824125"/>
            <a:ext cx="2438700" cy="1061100"/>
          </a:xfrm>
          <a:prstGeom prst="ellipse">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lnSpc>
                <a:spcPct val="115000"/>
              </a:lnSpc>
              <a:spcBef>
                <a:spcPts val="600"/>
              </a:spcBef>
              <a:buClr>
                <a:schemeClr val="dk1"/>
              </a:buClr>
              <a:buSzPts val="1100"/>
              <a:buFont typeface="Arial"/>
              <a:buNone/>
            </a:pPr>
            <a:r>
              <a:rPr lang="en" sz="1800">
                <a:solidFill>
                  <a:schemeClr val="dk1"/>
                </a:solidFill>
                <a:latin typeface="Calibri"/>
                <a:ea typeface="Calibri"/>
                <a:cs typeface="Calibri"/>
                <a:sym typeface="Calibri"/>
              </a:rPr>
              <a:t>RENEWABLE ENERGY</a:t>
            </a:r>
          </a:p>
        </p:txBody>
      </p:sp>
      <p:sp>
        <p:nvSpPr>
          <p:cNvPr id="64" name="Shape 64"/>
          <p:cNvSpPr/>
          <p:nvPr/>
        </p:nvSpPr>
        <p:spPr>
          <a:xfrm>
            <a:off x="5033225" y="1824125"/>
            <a:ext cx="2742300" cy="1156800"/>
          </a:xfrm>
          <a:prstGeom prst="ellipse">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wrap="square" tIns="91425">
            <a:noAutofit/>
          </a:bodyPr>
          <a:lstStyle/>
          <a:p>
            <a:pPr lvl="0" rtl="0" algn="ctr">
              <a:lnSpc>
                <a:spcPct val="115000"/>
              </a:lnSpc>
              <a:spcBef>
                <a:spcPts val="600"/>
              </a:spcBef>
              <a:buClr>
                <a:schemeClr val="dk1"/>
              </a:buClr>
              <a:buSzPts val="1100"/>
              <a:buFont typeface="Arial"/>
              <a:buNone/>
            </a:pPr>
            <a:r>
              <a:rPr lang="en" sz="1800">
                <a:solidFill>
                  <a:schemeClr val="dk1"/>
                </a:solidFill>
                <a:latin typeface="Calibri"/>
                <a:ea typeface="Calibri"/>
                <a:cs typeface="Calibri"/>
                <a:sym typeface="Calibri"/>
              </a:rPr>
              <a:t>NONRENEWABLE ENERGY</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Shape 69"/>
          <p:cNvSpPr txBox="1"/>
          <p:nvPr>
            <p:ph idx="1" type="body"/>
          </p:nvPr>
        </p:nvSpPr>
        <p:spPr>
          <a:xfrm>
            <a:off x="176700" y="68950"/>
            <a:ext cx="8520600" cy="4503900"/>
          </a:xfrm>
          <a:prstGeom prst="rect">
            <a:avLst/>
          </a:prstGeom>
        </p:spPr>
        <p:txBody>
          <a:bodyPr anchorCtr="0" anchor="t" bIns="91425" lIns="91425" rIns="91425" wrap="square" tIns="91425">
            <a:noAutofit/>
          </a:bodyPr>
          <a:lstStyle/>
          <a:p>
            <a:pPr lvl="0" rtl="0">
              <a:spcBef>
                <a:spcPts val="600"/>
              </a:spcBef>
              <a:spcAft>
                <a:spcPts val="0"/>
              </a:spcAft>
              <a:buNone/>
            </a:pPr>
            <a:r>
              <a:rPr b="1" lang="en" sz="2800">
                <a:solidFill>
                  <a:schemeClr val="dk1"/>
                </a:solidFill>
                <a:latin typeface="Calibri"/>
                <a:ea typeface="Calibri"/>
                <a:cs typeface="Calibri"/>
                <a:sym typeface="Calibri"/>
              </a:rPr>
              <a:t>DEFINITIONS:</a:t>
            </a:r>
          </a:p>
          <a:p>
            <a:pPr lvl="0" rtl="0">
              <a:spcBef>
                <a:spcPts val="600"/>
              </a:spcBef>
              <a:spcAft>
                <a:spcPts val="0"/>
              </a:spcAft>
              <a:buNone/>
            </a:pPr>
            <a:r>
              <a:rPr b="1" lang="en" sz="2800">
                <a:solidFill>
                  <a:schemeClr val="dk1"/>
                </a:solidFill>
                <a:latin typeface="Calibri"/>
                <a:ea typeface="Calibri"/>
                <a:cs typeface="Calibri"/>
                <a:sym typeface="Calibri"/>
              </a:rPr>
              <a:t>RENEWABLE ENERGY</a:t>
            </a:r>
            <a:r>
              <a:rPr lang="en" sz="2800">
                <a:solidFill>
                  <a:schemeClr val="dk1"/>
                </a:solidFill>
                <a:latin typeface="Calibri"/>
                <a:ea typeface="Calibri"/>
                <a:cs typeface="Calibri"/>
                <a:sym typeface="Calibri"/>
              </a:rPr>
              <a:t>: from resources which are naturally replenished &amp; will not run out  (wind, sunlight, moving water) - there will always be more available </a:t>
            </a:r>
          </a:p>
          <a:p>
            <a:pPr lvl="0" rtl="0">
              <a:spcBef>
                <a:spcPts val="600"/>
              </a:spcBef>
              <a:spcAft>
                <a:spcPts val="0"/>
              </a:spcAft>
              <a:buClr>
                <a:schemeClr val="dk1"/>
              </a:buClr>
              <a:buSzPts val="1100"/>
              <a:buFont typeface="Arial"/>
              <a:buNone/>
            </a:pPr>
            <a:r>
              <a:rPr b="1" lang="en" sz="2800">
                <a:solidFill>
                  <a:schemeClr val="dk1"/>
                </a:solidFill>
                <a:latin typeface="Calibri"/>
                <a:ea typeface="Calibri"/>
                <a:cs typeface="Calibri"/>
                <a:sym typeface="Calibri"/>
              </a:rPr>
              <a:t>NONRENEWABLE ENERGY</a:t>
            </a:r>
            <a:r>
              <a:rPr lang="en" sz="2800">
                <a:solidFill>
                  <a:schemeClr val="dk1"/>
                </a:solidFill>
                <a:latin typeface="Calibri"/>
                <a:ea typeface="Calibri"/>
                <a:cs typeface="Calibri"/>
                <a:sym typeface="Calibri"/>
              </a:rPr>
              <a:t>: from resources with limited amounts &amp; will run out someday. (coal, oil) </a:t>
            </a:r>
          </a:p>
          <a:p>
            <a:pPr lvl="0" rtl="0">
              <a:spcBef>
                <a:spcPts val="600"/>
              </a:spcBef>
              <a:spcAft>
                <a:spcPts val="0"/>
              </a:spcAft>
              <a:buClr>
                <a:schemeClr val="dk1"/>
              </a:buClr>
              <a:buSzPts val="1100"/>
              <a:buFont typeface="Arial"/>
              <a:buNone/>
            </a:pPr>
            <a:r>
              <a:rPr b="1" lang="en" sz="2800">
                <a:solidFill>
                  <a:schemeClr val="dk1"/>
                </a:solidFill>
                <a:latin typeface="Calibri"/>
                <a:ea typeface="Calibri"/>
                <a:cs typeface="Calibri"/>
                <a:sym typeface="Calibri"/>
              </a:rPr>
              <a:t>FOSSIL FUEL: </a:t>
            </a:r>
            <a:r>
              <a:rPr lang="en" sz="2800">
                <a:solidFill>
                  <a:srgbClr val="222222"/>
                </a:solidFill>
                <a:highlight>
                  <a:srgbClr val="FFFFFF"/>
                </a:highlight>
                <a:latin typeface="Calibri"/>
                <a:ea typeface="Calibri"/>
                <a:cs typeface="Calibri"/>
                <a:sym typeface="Calibri"/>
              </a:rPr>
              <a:t>a natural fuel such as coal or gas, formed in the geological past from the remains of living organisms.</a:t>
            </a:r>
          </a:p>
          <a:p>
            <a:pPr lvl="0" rtl="0">
              <a:spcBef>
                <a:spcPts val="600"/>
              </a:spcBef>
              <a:spcAft>
                <a:spcPts val="0"/>
              </a:spcAft>
              <a:buClr>
                <a:schemeClr val="dk1"/>
              </a:buClr>
              <a:buSzPts val="1100"/>
              <a:buFont typeface="Arial"/>
              <a:buNone/>
            </a:pPr>
            <a:r>
              <a:t/>
            </a:r>
            <a:endParaRPr sz="2200">
              <a:solidFill>
                <a:schemeClr val="dk1"/>
              </a:solidFill>
              <a:latin typeface="Calibri"/>
              <a:ea typeface="Calibri"/>
              <a:cs typeface="Calibri"/>
              <a:sym typeface="Calibri"/>
            </a:endParaRPr>
          </a:p>
          <a:p>
            <a:pPr lvl="0" rtl="0">
              <a:spcBef>
                <a:spcPts val="0"/>
              </a:spcBef>
              <a:buClr>
                <a:schemeClr val="dk1"/>
              </a:buClr>
              <a:buSzPts val="1100"/>
              <a:buFont typeface="Arial"/>
              <a:buNone/>
            </a:pPr>
            <a:r>
              <a:t/>
            </a:r>
            <a:endParaRPr/>
          </a:p>
          <a:p>
            <a:pPr lvl="0">
              <a:spcBef>
                <a:spcPts val="0"/>
              </a:spcBef>
              <a:buNone/>
            </a:pPr>
            <a:r>
              <a:t/>
            </a:r>
            <a:endParaRPr/>
          </a:p>
        </p:txBody>
      </p:sp>
      <p:pic>
        <p:nvPicPr>
          <p:cNvPr descr="pencil-311818_1280.png" id="70" name="Shape 70"/>
          <p:cNvPicPr preferRelativeResize="0"/>
          <p:nvPr/>
        </p:nvPicPr>
        <p:blipFill>
          <a:blip r:embed="rId3">
            <a:alphaModFix/>
          </a:blip>
          <a:stretch>
            <a:fillRect/>
          </a:stretch>
        </p:blipFill>
        <p:spPr>
          <a:xfrm>
            <a:off x="2912250" y="156950"/>
            <a:ext cx="1026000" cy="513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Shape 75"/>
          <p:cNvSpPr txBox="1"/>
          <p:nvPr/>
        </p:nvSpPr>
        <p:spPr>
          <a:xfrm>
            <a:off x="6304600" y="676775"/>
            <a:ext cx="2774400" cy="4066200"/>
          </a:xfrm>
          <a:prstGeom prst="rect">
            <a:avLst/>
          </a:prstGeom>
          <a:noFill/>
          <a:ln>
            <a:noFill/>
          </a:ln>
        </p:spPr>
        <p:txBody>
          <a:bodyPr anchorCtr="0" anchor="t" bIns="91425" lIns="91425" rIns="91425" wrap="square" tIns="91425">
            <a:noAutofit/>
          </a:bodyPr>
          <a:lstStyle/>
          <a:p>
            <a:pPr lvl="0" rtl="0">
              <a:spcBef>
                <a:spcPts val="0"/>
              </a:spcBef>
              <a:buNone/>
            </a:pPr>
            <a:r>
              <a:rPr lang="en" sz="2400">
                <a:latin typeface="Calibri"/>
                <a:ea typeface="Calibri"/>
                <a:cs typeface="Calibri"/>
                <a:sym typeface="Calibri"/>
              </a:rPr>
              <a:t>What do you notice about the sources of the United States’ energy? </a:t>
            </a:r>
          </a:p>
          <a:p>
            <a:pPr lvl="0" rtl="0">
              <a:spcBef>
                <a:spcPts val="0"/>
              </a:spcBef>
              <a:buNone/>
            </a:pPr>
            <a:r>
              <a:t/>
            </a:r>
            <a:endParaRPr sz="2400">
              <a:latin typeface="Calibri"/>
              <a:ea typeface="Calibri"/>
              <a:cs typeface="Calibri"/>
              <a:sym typeface="Calibri"/>
            </a:endParaRPr>
          </a:p>
          <a:p>
            <a:pPr lvl="0">
              <a:spcBef>
                <a:spcPts val="0"/>
              </a:spcBef>
              <a:buNone/>
            </a:pPr>
            <a:r>
              <a:rPr lang="en" sz="2400">
                <a:latin typeface="Calibri"/>
                <a:ea typeface="Calibri"/>
                <a:cs typeface="Calibri"/>
                <a:sym typeface="Calibri"/>
              </a:rPr>
              <a:t>What kinds of changes would you like to see in the future?</a:t>
            </a:r>
          </a:p>
        </p:txBody>
      </p:sp>
      <p:pic>
        <p:nvPicPr>
          <p:cNvPr id="76" name="Shape 76"/>
          <p:cNvPicPr preferRelativeResize="0"/>
          <p:nvPr/>
        </p:nvPicPr>
        <p:blipFill>
          <a:blip r:embed="rId3">
            <a:alphaModFix/>
          </a:blip>
          <a:stretch>
            <a:fillRect/>
          </a:stretch>
        </p:blipFill>
        <p:spPr>
          <a:xfrm>
            <a:off x="152400" y="293396"/>
            <a:ext cx="6152201" cy="425527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Shape 81"/>
          <p:cNvSpPr txBox="1"/>
          <p:nvPr>
            <p:ph type="title"/>
          </p:nvPr>
        </p:nvSpPr>
        <p:spPr>
          <a:xfrm>
            <a:off x="311700" y="445025"/>
            <a:ext cx="8520600" cy="572700"/>
          </a:xfrm>
          <a:prstGeom prst="rect">
            <a:avLst/>
          </a:prstGeom>
        </p:spPr>
        <p:txBody>
          <a:bodyPr anchorCtr="0" anchor="t" bIns="91425" lIns="91425" rIns="91425" wrap="square" tIns="91425">
            <a:noAutofit/>
          </a:bodyPr>
          <a:lstStyle/>
          <a:p>
            <a:pPr lvl="0">
              <a:spcBef>
                <a:spcPts val="0"/>
              </a:spcBef>
              <a:buNone/>
            </a:pPr>
            <a:r>
              <a:rPr lang="en"/>
              <a:t>Renewable Energy</a:t>
            </a:r>
          </a:p>
        </p:txBody>
      </p:sp>
      <p:sp>
        <p:nvSpPr>
          <p:cNvPr id="82" name="Shape 82"/>
          <p:cNvSpPr txBox="1"/>
          <p:nvPr>
            <p:ph idx="1" type="body"/>
          </p:nvPr>
        </p:nvSpPr>
        <p:spPr>
          <a:xfrm>
            <a:off x="311700" y="1152475"/>
            <a:ext cx="8520600" cy="3416400"/>
          </a:xfrm>
          <a:prstGeom prst="rect">
            <a:avLst/>
          </a:prstGeom>
        </p:spPr>
        <p:txBody>
          <a:bodyPr anchorCtr="0" anchor="t" bIns="91425" lIns="91425" rIns="91425" wrap="square" tIns="91425">
            <a:noAutofit/>
          </a:bodyPr>
          <a:lstStyle/>
          <a:p>
            <a:pPr lvl="0">
              <a:spcBef>
                <a:spcPts val="0"/>
              </a:spcBef>
              <a:buNone/>
            </a:pPr>
            <a:r>
              <a:t/>
            </a:r>
            <a:endParaRPr/>
          </a:p>
        </p:txBody>
      </p:sp>
      <p:pic>
        <p:nvPicPr>
          <p:cNvPr id="83" name="Shape 83"/>
          <p:cNvPicPr preferRelativeResize="0"/>
          <p:nvPr/>
        </p:nvPicPr>
        <p:blipFill>
          <a:blip r:embed="rId3">
            <a:alphaModFix/>
          </a:blip>
          <a:stretch>
            <a:fillRect/>
          </a:stretch>
        </p:blipFill>
        <p:spPr>
          <a:xfrm>
            <a:off x="0" y="987316"/>
            <a:ext cx="9143999" cy="316886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Shape 88"/>
          <p:cNvSpPr txBox="1"/>
          <p:nvPr>
            <p:ph type="title"/>
          </p:nvPr>
        </p:nvSpPr>
        <p:spPr>
          <a:xfrm>
            <a:off x="241725" y="270075"/>
            <a:ext cx="8692200" cy="572700"/>
          </a:xfrm>
          <a:prstGeom prst="rect">
            <a:avLst/>
          </a:prstGeom>
        </p:spPr>
        <p:txBody>
          <a:bodyPr anchorCtr="0" anchor="t" bIns="91425" lIns="91425" rIns="91425" wrap="square" tIns="91425">
            <a:noAutofit/>
          </a:bodyPr>
          <a:lstStyle/>
          <a:p>
            <a:pPr lvl="0" rtl="0" algn="l">
              <a:spcBef>
                <a:spcPts val="0"/>
              </a:spcBef>
              <a:buNone/>
            </a:pPr>
            <a:r>
              <a:rPr b="1" lang="en" sz="2400">
                <a:latin typeface="Calibri"/>
                <a:ea typeface="Calibri"/>
                <a:cs typeface="Calibri"/>
                <a:sym typeface="Calibri"/>
              </a:rPr>
              <a:t>What are the most common types of renewable energy?</a:t>
            </a:r>
            <a:r>
              <a:rPr lang="en">
                <a:latin typeface="Calibri"/>
                <a:ea typeface="Calibri"/>
                <a:cs typeface="Calibri"/>
                <a:sym typeface="Calibri"/>
              </a:rPr>
              <a:t>  </a:t>
            </a:r>
          </a:p>
        </p:txBody>
      </p:sp>
      <p:sp>
        <p:nvSpPr>
          <p:cNvPr id="89" name="Shape 89"/>
          <p:cNvSpPr txBox="1"/>
          <p:nvPr>
            <p:ph idx="1" type="body"/>
          </p:nvPr>
        </p:nvSpPr>
        <p:spPr>
          <a:xfrm>
            <a:off x="311700" y="863550"/>
            <a:ext cx="8520600" cy="3416400"/>
          </a:xfrm>
          <a:prstGeom prst="rect">
            <a:avLst/>
          </a:prstGeom>
        </p:spPr>
        <p:txBody>
          <a:bodyPr anchorCtr="0" anchor="t" bIns="91425" lIns="91425" rIns="91425" wrap="square" tIns="91425">
            <a:noAutofit/>
          </a:bodyPr>
          <a:lstStyle/>
          <a:p>
            <a:pPr indent="-342900" lvl="0" marL="457200" rtl="0">
              <a:spcBef>
                <a:spcPts val="0"/>
              </a:spcBef>
              <a:spcAft>
                <a:spcPts val="0"/>
              </a:spcAft>
              <a:buClr>
                <a:srgbClr val="000000"/>
              </a:buClr>
              <a:buSzPts val="1800"/>
              <a:buFont typeface="Calibri"/>
              <a:buAutoNum type="arabicPeriod"/>
            </a:pPr>
            <a:r>
              <a:rPr lang="en">
                <a:solidFill>
                  <a:srgbClr val="000000"/>
                </a:solidFill>
                <a:latin typeface="Calibri"/>
                <a:ea typeface="Calibri"/>
                <a:cs typeface="Calibri"/>
                <a:sym typeface="Calibri"/>
              </a:rPr>
              <a:t>Watch each </a:t>
            </a:r>
            <a:r>
              <a:rPr lang="en" u="sng">
                <a:solidFill>
                  <a:schemeClr val="hlink"/>
                </a:solidFill>
                <a:latin typeface="Calibri"/>
                <a:ea typeface="Calibri"/>
                <a:cs typeface="Calibri"/>
                <a:sym typeface="Calibri"/>
                <a:hlinkClick r:id="rId3"/>
              </a:rPr>
              <a:t>video</a:t>
            </a:r>
            <a:r>
              <a:rPr lang="en">
                <a:solidFill>
                  <a:srgbClr val="000000"/>
                </a:solidFill>
                <a:latin typeface="Calibri"/>
                <a:ea typeface="Calibri"/>
                <a:cs typeface="Calibri"/>
                <a:sym typeface="Calibri"/>
              </a:rPr>
              <a:t>  </a:t>
            </a:r>
          </a:p>
          <a:p>
            <a:pPr indent="-342900" lvl="0" marL="457200" rtl="0">
              <a:spcBef>
                <a:spcPts val="0"/>
              </a:spcBef>
              <a:spcAft>
                <a:spcPts val="0"/>
              </a:spcAft>
              <a:buClr>
                <a:srgbClr val="000000"/>
              </a:buClr>
              <a:buSzPts val="1800"/>
              <a:buFont typeface="Calibri"/>
              <a:buAutoNum type="arabicPeriod"/>
            </a:pPr>
            <a:r>
              <a:rPr lang="en">
                <a:solidFill>
                  <a:srgbClr val="000000"/>
                </a:solidFill>
                <a:latin typeface="Calibri"/>
                <a:ea typeface="Calibri"/>
                <a:cs typeface="Calibri"/>
                <a:sym typeface="Calibri"/>
              </a:rPr>
              <a:t>Turn and Talk: explain the renewable energy source in your own words. </a:t>
            </a:r>
          </a:p>
          <a:p>
            <a:pPr indent="-342900" lvl="0" marL="457200" rtl="0">
              <a:spcBef>
                <a:spcPts val="0"/>
              </a:spcBef>
              <a:spcAft>
                <a:spcPts val="0"/>
              </a:spcAft>
              <a:buClr>
                <a:srgbClr val="000000"/>
              </a:buClr>
              <a:buSzPts val="1800"/>
              <a:buFont typeface="Calibri"/>
              <a:buAutoNum type="arabicPeriod"/>
            </a:pPr>
            <a:r>
              <a:rPr lang="en">
                <a:solidFill>
                  <a:srgbClr val="000000"/>
                </a:solidFill>
                <a:latin typeface="Calibri"/>
                <a:ea typeface="Calibri"/>
                <a:cs typeface="Calibri"/>
                <a:sym typeface="Calibri"/>
              </a:rPr>
              <a:t>Class Share: Would this be a good energy source for our city?  Why or Why not? </a:t>
            </a:r>
          </a:p>
          <a:p>
            <a:pPr indent="-342900" lvl="0" marL="457200" rtl="0">
              <a:spcBef>
                <a:spcPts val="0"/>
              </a:spcBef>
              <a:buClr>
                <a:srgbClr val="000000"/>
              </a:buClr>
              <a:buSzPts val="1800"/>
              <a:buAutoNum type="arabicPeriod"/>
            </a:pPr>
            <a:r>
              <a:rPr lang="en">
                <a:solidFill>
                  <a:srgbClr val="000000"/>
                </a:solidFill>
                <a:latin typeface="Calibri"/>
                <a:ea typeface="Calibri"/>
                <a:cs typeface="Calibri"/>
                <a:sym typeface="Calibri"/>
              </a:rPr>
              <a:t>In your Journal Make and Complete a </a:t>
            </a:r>
            <a:r>
              <a:rPr b="1" lang="en">
                <a:solidFill>
                  <a:srgbClr val="000000"/>
                </a:solidFill>
                <a:latin typeface="Calibri"/>
                <a:ea typeface="Calibri"/>
                <a:cs typeface="Calibri"/>
                <a:sym typeface="Calibri"/>
              </a:rPr>
              <a:t>Pro and Con Chart </a:t>
            </a:r>
          </a:p>
          <a:p>
            <a:pPr lvl="0">
              <a:spcBef>
                <a:spcPts val="0"/>
              </a:spcBef>
              <a:buNone/>
            </a:pPr>
            <a:r>
              <a:rPr lang="en">
                <a:latin typeface="Calibri"/>
                <a:ea typeface="Calibri"/>
                <a:cs typeface="Calibri"/>
                <a:sym typeface="Calibri"/>
              </a:rPr>
              <a:t>Video One: </a:t>
            </a:r>
            <a:r>
              <a:rPr lang="en" u="sng">
                <a:solidFill>
                  <a:srgbClr val="1155CC"/>
                </a:solidFill>
                <a:latin typeface="Calibri"/>
                <a:ea typeface="Calibri"/>
                <a:cs typeface="Calibri"/>
                <a:sym typeface="Calibri"/>
                <a:hlinkClick r:id="rId4"/>
              </a:rPr>
              <a:t>Biomass Electricity</a:t>
            </a:r>
          </a:p>
          <a:p>
            <a:pPr lvl="0">
              <a:spcBef>
                <a:spcPts val="0"/>
              </a:spcBef>
              <a:buNone/>
            </a:pPr>
            <a:r>
              <a:rPr lang="en">
                <a:latin typeface="Calibri"/>
                <a:ea typeface="Calibri"/>
                <a:cs typeface="Calibri"/>
                <a:sym typeface="Calibri"/>
              </a:rPr>
              <a:t>Video Two: </a:t>
            </a:r>
            <a:r>
              <a:rPr lang="en" u="sng">
                <a:solidFill>
                  <a:srgbClr val="1155CC"/>
                </a:solidFill>
                <a:latin typeface="Calibri"/>
                <a:ea typeface="Calibri"/>
                <a:cs typeface="Calibri"/>
                <a:sym typeface="Calibri"/>
                <a:hlinkClick r:id="rId5"/>
              </a:rPr>
              <a:t>Geothermal Power</a:t>
            </a:r>
          </a:p>
          <a:p>
            <a:pPr lvl="0">
              <a:spcBef>
                <a:spcPts val="0"/>
              </a:spcBef>
              <a:buNone/>
            </a:pPr>
            <a:r>
              <a:rPr lang="en">
                <a:latin typeface="Calibri"/>
                <a:ea typeface="Calibri"/>
                <a:cs typeface="Calibri"/>
                <a:sym typeface="Calibri"/>
              </a:rPr>
              <a:t>Video Three: </a:t>
            </a:r>
            <a:r>
              <a:rPr lang="en" u="sng">
                <a:solidFill>
                  <a:srgbClr val="1155CC"/>
                </a:solidFill>
                <a:latin typeface="Calibri"/>
                <a:ea typeface="Calibri"/>
                <a:cs typeface="Calibri"/>
                <a:sym typeface="Calibri"/>
                <a:hlinkClick r:id="rId6"/>
              </a:rPr>
              <a:t>Hydropower</a:t>
            </a:r>
          </a:p>
          <a:p>
            <a:pPr lvl="0">
              <a:spcBef>
                <a:spcPts val="0"/>
              </a:spcBef>
              <a:buNone/>
            </a:pPr>
            <a:r>
              <a:rPr lang="en">
                <a:latin typeface="Calibri"/>
                <a:ea typeface="Calibri"/>
                <a:cs typeface="Calibri"/>
                <a:sym typeface="Calibri"/>
              </a:rPr>
              <a:t>Video Four: </a:t>
            </a:r>
            <a:r>
              <a:rPr lang="en" u="sng">
                <a:solidFill>
                  <a:srgbClr val="1155CC"/>
                </a:solidFill>
                <a:latin typeface="Calibri"/>
                <a:ea typeface="Calibri"/>
                <a:cs typeface="Calibri"/>
                <a:sym typeface="Calibri"/>
                <a:hlinkClick r:id="rId7"/>
              </a:rPr>
              <a:t>Solar Power</a:t>
            </a:r>
          </a:p>
          <a:p>
            <a:pPr lvl="0">
              <a:spcBef>
                <a:spcPts val="0"/>
              </a:spcBef>
              <a:buNone/>
            </a:pPr>
            <a:r>
              <a:rPr lang="en">
                <a:latin typeface="Calibri"/>
                <a:ea typeface="Calibri"/>
                <a:cs typeface="Calibri"/>
                <a:sym typeface="Calibri"/>
              </a:rPr>
              <a:t>Video Five: </a:t>
            </a:r>
            <a:r>
              <a:rPr lang="en" u="sng">
                <a:solidFill>
                  <a:srgbClr val="1155CC"/>
                </a:solidFill>
                <a:latin typeface="Calibri"/>
                <a:ea typeface="Calibri"/>
                <a:cs typeface="Calibri"/>
                <a:sym typeface="Calibri"/>
                <a:hlinkClick r:id="rId8"/>
              </a:rPr>
              <a:t>Wind Power </a:t>
            </a:r>
          </a:p>
          <a:p>
            <a:pPr lvl="0">
              <a:spcBef>
                <a:spcPts val="0"/>
              </a:spcBef>
              <a:buNone/>
            </a:pPr>
            <a:r>
              <a:t/>
            </a:r>
            <a:endParaRPr>
              <a:latin typeface="Calibri"/>
              <a:ea typeface="Calibri"/>
              <a:cs typeface="Calibri"/>
              <a:sym typeface="Calibri"/>
            </a:endParaRPr>
          </a:p>
        </p:txBody>
      </p:sp>
      <p:graphicFrame>
        <p:nvGraphicFramePr>
          <p:cNvPr id="90" name="Shape 90"/>
          <p:cNvGraphicFramePr/>
          <p:nvPr/>
        </p:nvGraphicFramePr>
        <p:xfrm>
          <a:off x="4261275" y="2706750"/>
          <a:ext cx="3000000" cy="3000000"/>
        </p:xfrm>
        <a:graphic>
          <a:graphicData uri="http://schemas.openxmlformats.org/drawingml/2006/table">
            <a:tbl>
              <a:tblPr>
                <a:noFill/>
                <a:tableStyleId>{3CD06114-8CB5-4FFD-97F5-D3C18F620033}</a:tableStyleId>
              </a:tblPr>
              <a:tblGrid>
                <a:gridCol w="1500875"/>
                <a:gridCol w="1500875"/>
                <a:gridCol w="1500875"/>
              </a:tblGrid>
              <a:tr h="316975">
                <a:tc>
                  <a:txBody>
                    <a:bodyPr>
                      <a:noAutofit/>
                    </a:bodyPr>
                    <a:lstStyle/>
                    <a:p>
                      <a:pPr lvl="0">
                        <a:spcBef>
                          <a:spcPts val="0"/>
                        </a:spcBef>
                        <a:buNone/>
                      </a:pPr>
                      <a:r>
                        <a:rPr b="1" lang="en"/>
                        <a:t>Energy Source</a:t>
                      </a:r>
                    </a:p>
                  </a:txBody>
                  <a:tcPr marT="91425" marB="91425" marR="91425" marL="91425"/>
                </a:tc>
                <a:tc>
                  <a:txBody>
                    <a:bodyPr>
                      <a:noAutofit/>
                    </a:bodyPr>
                    <a:lstStyle/>
                    <a:p>
                      <a:pPr lvl="0">
                        <a:spcBef>
                          <a:spcPts val="0"/>
                        </a:spcBef>
                        <a:buNone/>
                      </a:pPr>
                      <a:r>
                        <a:rPr b="1" lang="en"/>
                        <a:t>Pro</a:t>
                      </a:r>
                    </a:p>
                  </a:txBody>
                  <a:tcPr marT="91425" marB="91425" marR="91425" marL="91425"/>
                </a:tc>
                <a:tc>
                  <a:txBody>
                    <a:bodyPr>
                      <a:noAutofit/>
                    </a:bodyPr>
                    <a:lstStyle/>
                    <a:p>
                      <a:pPr lvl="0" rtl="0">
                        <a:spcBef>
                          <a:spcPts val="0"/>
                        </a:spcBef>
                        <a:buNone/>
                      </a:pPr>
                      <a:r>
                        <a:rPr b="1" lang="en"/>
                        <a:t>Con</a:t>
                      </a:r>
                    </a:p>
                  </a:txBody>
                  <a:tcPr marT="91425" marB="91425" marR="91425" marL="91425"/>
                </a:tc>
              </a:tr>
              <a:tr h="316975">
                <a:tc>
                  <a:txBody>
                    <a:bodyPr>
                      <a:noAutofit/>
                    </a:bodyPr>
                    <a:lstStyle/>
                    <a:p>
                      <a:pPr lvl="0">
                        <a:spcBef>
                          <a:spcPts val="0"/>
                        </a:spcBef>
                        <a:buNone/>
                      </a:pPr>
                      <a:r>
                        <a:rPr lang="en"/>
                        <a:t>Biomass</a:t>
                      </a:r>
                    </a:p>
                  </a:txBody>
                  <a:tcPr marT="91425" marB="91425" marR="91425" marL="91425"/>
                </a:tc>
                <a:tc>
                  <a:txBody>
                    <a:bodyPr>
                      <a:noAutofit/>
                    </a:bodyPr>
                    <a:lstStyle/>
                    <a:p>
                      <a:pPr lvl="0">
                        <a:spcBef>
                          <a:spcPts val="0"/>
                        </a:spcBef>
                        <a:buNone/>
                      </a:pPr>
                      <a:r>
                        <a:t/>
                      </a:r>
                      <a:endParaRPr/>
                    </a:p>
                  </a:txBody>
                  <a:tcPr marT="91425" marB="91425" marR="91425" marL="91425"/>
                </a:tc>
                <a:tc>
                  <a:txBody>
                    <a:bodyPr>
                      <a:noAutofit/>
                    </a:bodyPr>
                    <a:lstStyle/>
                    <a:p>
                      <a:pPr lvl="0">
                        <a:spcBef>
                          <a:spcPts val="0"/>
                        </a:spcBef>
                        <a:buNone/>
                      </a:pPr>
                      <a:r>
                        <a:t/>
                      </a:r>
                      <a:endParaRPr/>
                    </a:p>
                  </a:txBody>
                  <a:tcPr marT="91425" marB="91425" marR="91425" marL="91425"/>
                </a:tc>
              </a:tr>
              <a:tr h="316975">
                <a:tc>
                  <a:txBody>
                    <a:bodyPr>
                      <a:noAutofit/>
                    </a:bodyPr>
                    <a:lstStyle/>
                    <a:p>
                      <a:pPr lvl="0">
                        <a:spcBef>
                          <a:spcPts val="0"/>
                        </a:spcBef>
                        <a:buNone/>
                      </a:pPr>
                      <a:r>
                        <a:rPr lang="en"/>
                        <a:t>Geothermal</a:t>
                      </a:r>
                    </a:p>
                  </a:txBody>
                  <a:tcPr marT="91425" marB="91425" marR="91425" marL="91425"/>
                </a:tc>
                <a:tc>
                  <a:txBody>
                    <a:bodyPr>
                      <a:noAutofit/>
                    </a:bodyPr>
                    <a:lstStyle/>
                    <a:p>
                      <a:pPr lvl="0">
                        <a:spcBef>
                          <a:spcPts val="0"/>
                        </a:spcBef>
                        <a:buNone/>
                      </a:pPr>
                      <a:r>
                        <a:t/>
                      </a:r>
                      <a:endParaRPr/>
                    </a:p>
                  </a:txBody>
                  <a:tcPr marT="91425" marB="91425" marR="91425" marL="91425"/>
                </a:tc>
                <a:tc>
                  <a:txBody>
                    <a:bodyPr>
                      <a:noAutofit/>
                    </a:bodyPr>
                    <a:lstStyle/>
                    <a:p>
                      <a:pPr lvl="0">
                        <a:spcBef>
                          <a:spcPts val="0"/>
                        </a:spcBef>
                        <a:buNone/>
                      </a:pPr>
                      <a:r>
                        <a:t/>
                      </a:r>
                      <a:endParaRPr/>
                    </a:p>
                  </a:txBody>
                  <a:tcPr marT="91425" marB="91425" marR="91425" marL="91425"/>
                </a:tc>
              </a:tr>
              <a:tr h="316975">
                <a:tc>
                  <a:txBody>
                    <a:bodyPr>
                      <a:noAutofit/>
                    </a:bodyPr>
                    <a:lstStyle/>
                    <a:p>
                      <a:pPr lvl="0">
                        <a:spcBef>
                          <a:spcPts val="0"/>
                        </a:spcBef>
                        <a:buNone/>
                      </a:pPr>
                      <a:r>
                        <a:rPr lang="en"/>
                        <a:t>Hydropower</a:t>
                      </a:r>
                    </a:p>
                  </a:txBody>
                  <a:tcPr marT="91425" marB="91425" marR="91425" marL="91425"/>
                </a:tc>
                <a:tc>
                  <a:txBody>
                    <a:bodyPr>
                      <a:noAutofit/>
                    </a:bodyPr>
                    <a:lstStyle/>
                    <a:p>
                      <a:pPr lvl="0">
                        <a:spcBef>
                          <a:spcPts val="0"/>
                        </a:spcBef>
                        <a:buNone/>
                      </a:pPr>
                      <a:r>
                        <a:t/>
                      </a:r>
                      <a:endParaRPr/>
                    </a:p>
                  </a:txBody>
                  <a:tcPr marT="91425" marB="91425" marR="91425" marL="91425"/>
                </a:tc>
                <a:tc>
                  <a:txBody>
                    <a:bodyPr>
                      <a:noAutofit/>
                    </a:bodyPr>
                    <a:lstStyle/>
                    <a:p>
                      <a:pPr lvl="0">
                        <a:spcBef>
                          <a:spcPts val="0"/>
                        </a:spcBef>
                        <a:buNone/>
                      </a:pPr>
                      <a:r>
                        <a:t/>
                      </a:r>
                      <a:endParaRPr/>
                    </a:p>
                  </a:txBody>
                  <a:tcPr marT="91425" marB="91425" marR="91425" marL="91425"/>
                </a:tc>
              </a:tr>
              <a:tr h="316975">
                <a:tc>
                  <a:txBody>
                    <a:bodyPr>
                      <a:noAutofit/>
                    </a:bodyPr>
                    <a:lstStyle/>
                    <a:p>
                      <a:pPr lvl="0">
                        <a:spcBef>
                          <a:spcPts val="0"/>
                        </a:spcBef>
                        <a:buNone/>
                      </a:pPr>
                      <a:r>
                        <a:rPr lang="en"/>
                        <a:t>Solar</a:t>
                      </a:r>
                    </a:p>
                  </a:txBody>
                  <a:tcPr marT="91425" marB="91425" marR="91425" marL="91425"/>
                </a:tc>
                <a:tc>
                  <a:txBody>
                    <a:bodyPr>
                      <a:noAutofit/>
                    </a:bodyPr>
                    <a:lstStyle/>
                    <a:p>
                      <a:pPr lvl="0">
                        <a:spcBef>
                          <a:spcPts val="0"/>
                        </a:spcBef>
                        <a:buNone/>
                      </a:pPr>
                      <a:r>
                        <a:t/>
                      </a:r>
                      <a:endParaRPr/>
                    </a:p>
                  </a:txBody>
                  <a:tcPr marT="91425" marB="91425" marR="91425" marL="91425"/>
                </a:tc>
                <a:tc>
                  <a:txBody>
                    <a:bodyPr>
                      <a:noAutofit/>
                    </a:bodyPr>
                    <a:lstStyle/>
                    <a:p>
                      <a:pPr lvl="0">
                        <a:spcBef>
                          <a:spcPts val="0"/>
                        </a:spcBef>
                        <a:buNone/>
                      </a:pPr>
                      <a:r>
                        <a:t/>
                      </a:r>
                      <a:endParaRPr/>
                    </a:p>
                  </a:txBody>
                  <a:tcPr marT="91425" marB="91425" marR="91425" marL="91425"/>
                </a:tc>
              </a:tr>
              <a:tr h="316975">
                <a:tc>
                  <a:txBody>
                    <a:bodyPr>
                      <a:noAutofit/>
                    </a:bodyPr>
                    <a:lstStyle/>
                    <a:p>
                      <a:pPr lvl="0">
                        <a:spcBef>
                          <a:spcPts val="0"/>
                        </a:spcBef>
                        <a:buNone/>
                      </a:pPr>
                      <a:r>
                        <a:rPr lang="en"/>
                        <a:t>Wind</a:t>
                      </a:r>
                    </a:p>
                  </a:txBody>
                  <a:tcPr marT="91425" marB="91425" marR="91425" marL="91425"/>
                </a:tc>
                <a:tc>
                  <a:txBody>
                    <a:bodyPr>
                      <a:noAutofit/>
                    </a:bodyPr>
                    <a:lstStyle/>
                    <a:p>
                      <a:pPr lvl="0">
                        <a:spcBef>
                          <a:spcPts val="0"/>
                        </a:spcBef>
                        <a:buNone/>
                      </a:pPr>
                      <a:r>
                        <a:t/>
                      </a:r>
                      <a:endParaRPr/>
                    </a:p>
                  </a:txBody>
                  <a:tcPr marT="91425" marB="91425" marR="91425" marL="91425"/>
                </a:tc>
                <a:tc>
                  <a:txBody>
                    <a:bodyPr>
                      <a:noAutofit/>
                    </a:bodyPr>
                    <a:lstStyle/>
                    <a:p>
                      <a:pPr lvl="0">
                        <a:spcBef>
                          <a:spcPts val="0"/>
                        </a:spcBef>
                        <a:buNone/>
                      </a:pPr>
                      <a:r>
                        <a:t/>
                      </a: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Shape 95"/>
          <p:cNvSpPr txBox="1"/>
          <p:nvPr>
            <p:ph type="title"/>
          </p:nvPr>
        </p:nvSpPr>
        <p:spPr>
          <a:xfrm>
            <a:off x="311700" y="241150"/>
            <a:ext cx="8520600" cy="572700"/>
          </a:xfrm>
          <a:prstGeom prst="rect">
            <a:avLst/>
          </a:prstGeom>
        </p:spPr>
        <p:txBody>
          <a:bodyPr anchorCtr="0" anchor="t" bIns="91425" lIns="91425" rIns="91425" wrap="square" tIns="91425">
            <a:noAutofit/>
          </a:bodyPr>
          <a:lstStyle/>
          <a:p>
            <a:pPr lvl="0">
              <a:spcBef>
                <a:spcPts val="0"/>
              </a:spcBef>
              <a:buNone/>
            </a:pPr>
            <a:r>
              <a:rPr lang="en">
                <a:latin typeface="Calibri"/>
                <a:ea typeface="Calibri"/>
                <a:cs typeface="Calibri"/>
                <a:sym typeface="Calibri"/>
              </a:rPr>
              <a:t>Energy Source “Who am I” Activity </a:t>
            </a:r>
          </a:p>
        </p:txBody>
      </p:sp>
      <p:sp>
        <p:nvSpPr>
          <p:cNvPr id="96" name="Shape 96"/>
          <p:cNvSpPr txBox="1"/>
          <p:nvPr>
            <p:ph idx="1" type="body"/>
          </p:nvPr>
        </p:nvSpPr>
        <p:spPr>
          <a:xfrm>
            <a:off x="233300" y="863550"/>
            <a:ext cx="8520600" cy="3416400"/>
          </a:xfrm>
          <a:prstGeom prst="rect">
            <a:avLst/>
          </a:prstGeom>
        </p:spPr>
        <p:txBody>
          <a:bodyPr anchorCtr="0" anchor="t" bIns="91425" lIns="91425" rIns="91425" wrap="square" tIns="91425">
            <a:noAutofit/>
          </a:bodyPr>
          <a:lstStyle/>
          <a:p>
            <a:pPr lvl="0">
              <a:spcBef>
                <a:spcPts val="0"/>
              </a:spcBef>
              <a:buNone/>
            </a:pPr>
            <a:r>
              <a:rPr lang="en">
                <a:latin typeface="Calibri"/>
                <a:ea typeface="Calibri"/>
                <a:cs typeface="Calibri"/>
                <a:sym typeface="Calibri"/>
              </a:rPr>
              <a:t>Directions: </a:t>
            </a:r>
          </a:p>
          <a:p>
            <a:pPr indent="-342900" lvl="0" marL="457200" rtl="0">
              <a:spcBef>
                <a:spcPts val="0"/>
              </a:spcBef>
              <a:spcAft>
                <a:spcPts val="0"/>
              </a:spcAft>
              <a:buSzPts val="1800"/>
              <a:buFont typeface="Calibri"/>
              <a:buAutoNum type="arabicPeriod"/>
            </a:pPr>
            <a:r>
              <a:rPr lang="en">
                <a:latin typeface="Calibri"/>
                <a:ea typeface="Calibri"/>
                <a:cs typeface="Calibri"/>
                <a:sym typeface="Calibri"/>
              </a:rPr>
              <a:t>Each person is given an Energy Source Image Card.  </a:t>
            </a:r>
          </a:p>
          <a:p>
            <a:pPr indent="-342900" lvl="0" marL="457200" rtl="0">
              <a:spcBef>
                <a:spcPts val="0"/>
              </a:spcBef>
              <a:spcAft>
                <a:spcPts val="0"/>
              </a:spcAft>
              <a:buSzPts val="1800"/>
              <a:buFont typeface="Calibri"/>
              <a:buAutoNum type="arabicPeriod"/>
            </a:pPr>
            <a:r>
              <a:rPr lang="en">
                <a:latin typeface="Calibri"/>
                <a:ea typeface="Calibri"/>
                <a:cs typeface="Calibri"/>
                <a:sym typeface="Calibri"/>
              </a:rPr>
              <a:t>Keep the card face down. Do NOT look at your card. </a:t>
            </a:r>
          </a:p>
          <a:p>
            <a:pPr indent="-342900" lvl="0" marL="457200" rtl="0">
              <a:spcBef>
                <a:spcPts val="0"/>
              </a:spcBef>
              <a:spcAft>
                <a:spcPts val="0"/>
              </a:spcAft>
              <a:buSzPts val="1800"/>
              <a:buFont typeface="Calibri"/>
              <a:buAutoNum type="arabicPeriod"/>
            </a:pPr>
            <a:r>
              <a:rPr lang="en">
                <a:latin typeface="Calibri"/>
                <a:ea typeface="Calibri"/>
                <a:cs typeface="Calibri"/>
                <a:sym typeface="Calibri"/>
              </a:rPr>
              <a:t>Using your breath, or tape, attach the image card to your forehead              (like in the game Headbands)</a:t>
            </a:r>
          </a:p>
          <a:p>
            <a:pPr indent="-342900" lvl="0" marL="457200" rtl="0">
              <a:spcBef>
                <a:spcPts val="0"/>
              </a:spcBef>
              <a:spcAft>
                <a:spcPts val="0"/>
              </a:spcAft>
              <a:buSzPts val="1800"/>
              <a:buFont typeface="Calibri"/>
              <a:buAutoNum type="arabicPeriod"/>
            </a:pPr>
            <a:r>
              <a:rPr lang="en">
                <a:latin typeface="Calibri"/>
                <a:ea typeface="Calibri"/>
                <a:cs typeface="Calibri"/>
                <a:sym typeface="Calibri"/>
              </a:rPr>
              <a:t>Each Table will play as a team.  The goal is for everyone to correctly guess their energy source. </a:t>
            </a:r>
          </a:p>
          <a:p>
            <a:pPr indent="-342900" lvl="0" marL="457200" rtl="0">
              <a:spcBef>
                <a:spcPts val="0"/>
              </a:spcBef>
              <a:buSzPts val="1800"/>
              <a:buFont typeface="Calibri"/>
              <a:buAutoNum type="arabicPeriod"/>
            </a:pPr>
            <a:r>
              <a:rPr lang="en">
                <a:latin typeface="Calibri"/>
                <a:ea typeface="Calibri"/>
                <a:cs typeface="Calibri"/>
                <a:sym typeface="Calibri"/>
              </a:rPr>
              <a:t>Turns will be taken around the circle.  When it is your turn you can ask one “YES” or “NO” question to determine what type of energy source you are. For example.  “Am I renewable?”  or “Do my pipelines impact the ecosystem?” Use the Energy Source Comparison Chart as a guide. </a:t>
            </a:r>
          </a:p>
          <a:p>
            <a:pPr lvl="0" rtl="0">
              <a:spcBef>
                <a:spcPts val="0"/>
              </a:spcBef>
              <a:buNone/>
            </a:pPr>
            <a:r>
              <a:t/>
            </a:r>
            <a:endParaRPr/>
          </a:p>
        </p:txBody>
      </p:sp>
      <p:pic>
        <p:nvPicPr>
          <p:cNvPr id="97" name="Shape 97"/>
          <p:cNvPicPr preferRelativeResize="0"/>
          <p:nvPr/>
        </p:nvPicPr>
        <p:blipFill>
          <a:blip r:embed="rId3">
            <a:alphaModFix/>
          </a:blip>
          <a:stretch>
            <a:fillRect/>
          </a:stretch>
        </p:blipFill>
        <p:spPr>
          <a:xfrm>
            <a:off x="7652525" y="1883725"/>
            <a:ext cx="942625" cy="697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Shape 102"/>
          <p:cNvSpPr txBox="1"/>
          <p:nvPr>
            <p:ph type="title"/>
          </p:nvPr>
        </p:nvSpPr>
        <p:spPr>
          <a:xfrm>
            <a:off x="311700" y="445025"/>
            <a:ext cx="8520600" cy="572700"/>
          </a:xfrm>
          <a:prstGeom prst="rect">
            <a:avLst/>
          </a:prstGeom>
        </p:spPr>
        <p:txBody>
          <a:bodyPr anchorCtr="0" anchor="t" bIns="91425" lIns="91425" rIns="91425" wrap="square" tIns="91425">
            <a:noAutofit/>
          </a:bodyPr>
          <a:lstStyle/>
          <a:p>
            <a:pPr lvl="0">
              <a:spcBef>
                <a:spcPts val="0"/>
              </a:spcBef>
              <a:buNone/>
            </a:pPr>
            <a:r>
              <a:rPr lang="en">
                <a:latin typeface="Calibri"/>
                <a:ea typeface="Calibri"/>
                <a:cs typeface="Calibri"/>
                <a:sym typeface="Calibri"/>
              </a:rPr>
              <a:t>“Who am I” Continued...</a:t>
            </a:r>
          </a:p>
        </p:txBody>
      </p:sp>
      <p:sp>
        <p:nvSpPr>
          <p:cNvPr id="103" name="Shape 103"/>
          <p:cNvSpPr txBox="1"/>
          <p:nvPr>
            <p:ph idx="1" type="body"/>
          </p:nvPr>
        </p:nvSpPr>
        <p:spPr>
          <a:xfrm>
            <a:off x="311700" y="1152475"/>
            <a:ext cx="8520600" cy="3416400"/>
          </a:xfrm>
          <a:prstGeom prst="rect">
            <a:avLst/>
          </a:prstGeom>
        </p:spPr>
        <p:txBody>
          <a:bodyPr anchorCtr="0" anchor="t" bIns="91425" lIns="91425" rIns="91425" wrap="square" tIns="91425">
            <a:noAutofit/>
          </a:bodyPr>
          <a:lstStyle/>
          <a:p>
            <a:pPr lvl="0" rtl="0">
              <a:spcBef>
                <a:spcPts val="0"/>
              </a:spcBef>
              <a:buNone/>
            </a:pPr>
            <a:r>
              <a:rPr lang="en">
                <a:latin typeface="Calibri"/>
                <a:ea typeface="Calibri"/>
                <a:cs typeface="Calibri"/>
                <a:sym typeface="Calibri"/>
              </a:rPr>
              <a:t>6. </a:t>
            </a:r>
            <a:r>
              <a:rPr lang="en">
                <a:latin typeface="Calibri"/>
                <a:ea typeface="Calibri"/>
                <a:cs typeface="Calibri"/>
                <a:sym typeface="Calibri"/>
              </a:rPr>
              <a:t>After 5 rounds of questions, you can begin making educated guesses when it is your turn. If you are uncertain who you are, don’t begin guessing, continue to ask questions until you figure it out.  </a:t>
            </a:r>
          </a:p>
          <a:p>
            <a:pPr lvl="0" rtl="0">
              <a:spcBef>
                <a:spcPts val="0"/>
              </a:spcBef>
              <a:buNone/>
            </a:pPr>
            <a:r>
              <a:rPr lang="en">
                <a:latin typeface="Calibri"/>
                <a:ea typeface="Calibri"/>
                <a:cs typeface="Calibri"/>
                <a:sym typeface="Calibri"/>
              </a:rPr>
              <a:t>7. If you guess your energy source correctly take another card from the pile, attach it to your forehead and continue to play.  </a:t>
            </a:r>
          </a:p>
          <a:p>
            <a:pPr lvl="0" rtl="0" algn="ctr">
              <a:spcBef>
                <a:spcPts val="0"/>
              </a:spcBef>
              <a:buNone/>
            </a:pPr>
            <a:r>
              <a:rPr lang="en">
                <a:latin typeface="Calibri"/>
                <a:ea typeface="Calibri"/>
                <a:cs typeface="Calibri"/>
                <a:sym typeface="Calibri"/>
              </a:rPr>
              <a:t>Take </a:t>
            </a:r>
            <a:r>
              <a:rPr b="1" lang="en">
                <a:latin typeface="Calibri"/>
                <a:ea typeface="Calibri"/>
                <a:cs typeface="Calibri"/>
                <a:sym typeface="Calibri"/>
              </a:rPr>
              <a:t>10 minutes</a:t>
            </a:r>
            <a:r>
              <a:rPr lang="en">
                <a:latin typeface="Calibri"/>
                <a:ea typeface="Calibri"/>
                <a:cs typeface="Calibri"/>
                <a:sym typeface="Calibri"/>
              </a:rPr>
              <a:t> to read through the </a:t>
            </a:r>
            <a:r>
              <a:rPr b="1" lang="en">
                <a:latin typeface="Calibri"/>
                <a:ea typeface="Calibri"/>
                <a:cs typeface="Calibri"/>
                <a:sym typeface="Calibri"/>
              </a:rPr>
              <a:t>Energy Source Comparison Chart</a:t>
            </a:r>
            <a:r>
              <a:rPr lang="en">
                <a:latin typeface="Calibri"/>
                <a:ea typeface="Calibri"/>
                <a:cs typeface="Calibri"/>
                <a:sym typeface="Calibri"/>
              </a:rPr>
              <a:t>.  Using a highlighter, </a:t>
            </a:r>
            <a:r>
              <a:rPr b="1" lang="en">
                <a:latin typeface="Calibri"/>
                <a:ea typeface="Calibri"/>
                <a:cs typeface="Calibri"/>
                <a:sym typeface="Calibri"/>
              </a:rPr>
              <a:t>highlight </a:t>
            </a:r>
            <a:r>
              <a:rPr lang="en">
                <a:latin typeface="Calibri"/>
                <a:ea typeface="Calibri"/>
                <a:cs typeface="Calibri"/>
                <a:sym typeface="Calibri"/>
              </a:rPr>
              <a:t>one interesting or new-knowledge pro or con from each  energy source.  You will use this chart and the knowledge you gained from the previously viewed videos to help you ask and answer questions throughout the “Who am I” activity.   </a:t>
            </a:r>
          </a:p>
          <a:p>
            <a:pPr lvl="0">
              <a:spcBef>
                <a:spcPts val="0"/>
              </a:spcBef>
              <a:buNone/>
            </a:pPr>
            <a:r>
              <a:t/>
            </a:r>
            <a:endParaRPr>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Shape 108"/>
          <p:cNvSpPr txBox="1"/>
          <p:nvPr>
            <p:ph type="title"/>
          </p:nvPr>
        </p:nvSpPr>
        <p:spPr>
          <a:xfrm>
            <a:off x="311700" y="445025"/>
            <a:ext cx="8520600" cy="572700"/>
          </a:xfrm>
          <a:prstGeom prst="rect">
            <a:avLst/>
          </a:prstGeom>
        </p:spPr>
        <p:txBody>
          <a:bodyPr anchorCtr="0" anchor="t" bIns="91425" lIns="91425" rIns="91425" wrap="square" tIns="91425">
            <a:noAutofit/>
          </a:bodyPr>
          <a:lstStyle/>
          <a:p>
            <a:pPr lvl="0">
              <a:spcBef>
                <a:spcPts val="0"/>
              </a:spcBef>
              <a:buNone/>
            </a:pPr>
            <a:r>
              <a:rPr b="1" lang="en">
                <a:latin typeface="Calibri"/>
                <a:ea typeface="Calibri"/>
                <a:cs typeface="Calibri"/>
                <a:sym typeface="Calibri"/>
              </a:rPr>
              <a:t>Closing: City Planning Brainstorming Sheet </a:t>
            </a:r>
          </a:p>
        </p:txBody>
      </p:sp>
      <p:sp>
        <p:nvSpPr>
          <p:cNvPr id="109" name="Shape 109"/>
          <p:cNvSpPr txBox="1"/>
          <p:nvPr>
            <p:ph idx="1" type="body"/>
          </p:nvPr>
        </p:nvSpPr>
        <p:spPr>
          <a:xfrm>
            <a:off x="311700" y="1152475"/>
            <a:ext cx="8520600" cy="3416400"/>
          </a:xfrm>
          <a:prstGeom prst="rect">
            <a:avLst/>
          </a:prstGeom>
        </p:spPr>
        <p:txBody>
          <a:bodyPr anchorCtr="0" anchor="t" bIns="91425" lIns="91425" rIns="91425" wrap="square" tIns="91425">
            <a:noAutofit/>
          </a:bodyPr>
          <a:lstStyle/>
          <a:p>
            <a:pPr lvl="0" rtl="0" algn="ctr">
              <a:spcBef>
                <a:spcPts val="700"/>
              </a:spcBef>
              <a:spcAft>
                <a:spcPts val="0"/>
              </a:spcAft>
              <a:buClr>
                <a:schemeClr val="dk1"/>
              </a:buClr>
              <a:buSzPts val="1100"/>
              <a:buFont typeface="Arial"/>
              <a:buNone/>
            </a:pPr>
            <a:r>
              <a:rPr b="1" i="1" lang="en" sz="2800">
                <a:solidFill>
                  <a:schemeClr val="dk1"/>
                </a:solidFill>
                <a:latin typeface="Calibri"/>
                <a:ea typeface="Calibri"/>
                <a:cs typeface="Calibri"/>
                <a:sym typeface="Calibri"/>
              </a:rPr>
              <a:t>How could you integrate renewable energy sources into your city development plan? </a:t>
            </a:r>
          </a:p>
          <a:p>
            <a:pPr lvl="0" rtl="0" algn="ctr">
              <a:spcBef>
                <a:spcPts val="700"/>
              </a:spcBef>
              <a:spcAft>
                <a:spcPts val="0"/>
              </a:spcAft>
              <a:buClr>
                <a:schemeClr val="dk1"/>
              </a:buClr>
              <a:buSzPts val="1100"/>
              <a:buFont typeface="Arial"/>
              <a:buNone/>
            </a:pPr>
            <a:r>
              <a:rPr b="1" i="1" lang="en" sz="2800">
                <a:solidFill>
                  <a:schemeClr val="dk1"/>
                </a:solidFill>
                <a:latin typeface="Calibri"/>
                <a:ea typeface="Calibri"/>
                <a:cs typeface="Calibri"/>
                <a:sym typeface="Calibri"/>
              </a:rPr>
              <a:t>List 3 different ideas. </a:t>
            </a:r>
          </a:p>
          <a:p>
            <a:pPr lvl="0">
              <a:spcBef>
                <a:spcPts val="600"/>
              </a:spcBef>
              <a:spcAft>
                <a:spcPts val="0"/>
              </a:spcAft>
              <a:buClr>
                <a:schemeClr val="dk1"/>
              </a:buClr>
              <a:buSzPts val="1100"/>
              <a:buFont typeface="Arial"/>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